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4"/>
  </p:notesMasterIdLst>
  <p:sldIdLst>
    <p:sldId id="256" r:id="rId12"/>
    <p:sldId id="257" r:id="rId13"/>
    <p:sldId id="267" r:id="rId14"/>
    <p:sldId id="258" r:id="rId15"/>
    <p:sldId id="259" r:id="rId16"/>
    <p:sldId id="260" r:id="rId17"/>
    <p:sldId id="261" r:id="rId18"/>
    <p:sldId id="262" r:id="rId19"/>
    <p:sldId id="263" r:id="rId20"/>
    <p:sldId id="266" r:id="rId21"/>
    <p:sldId id="265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5615" autoAdjust="0"/>
  </p:normalViewPr>
  <p:slideViewPr>
    <p:cSldViewPr>
      <p:cViewPr varScale="1">
        <p:scale>
          <a:sx n="94" d="100"/>
          <a:sy n="94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Click to move the slide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6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7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AE5DB42-B764-4E00-AC83-50CFAF5B892E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 best to skip this</a:t>
            </a:r>
            <a:r>
              <a:rPr lang="en-US" baseline="0" dirty="0" smtClean="0"/>
              <a:t> slide if you are not sure Li is fronting, or maybe give a notice that this is about your host and not you specifically;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still Li when presenting: </a:t>
            </a:r>
            <a:br>
              <a:rPr lang="en-US" baseline="0" dirty="0" smtClean="0"/>
            </a:br>
            <a:r>
              <a:rPr lang="en-US" baseline="0" dirty="0" smtClean="0"/>
              <a:t>-&gt; </a:t>
            </a:r>
            <a:r>
              <a:rPr lang="en-US" dirty="0" smtClean="0"/>
              <a:t>Try not to go on a rant about how</a:t>
            </a:r>
            <a:r>
              <a:rPr lang="en-US" baseline="0" dirty="0" smtClean="0"/>
              <a:t> harming other people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actually okay, or how things </a:t>
            </a:r>
            <a:r>
              <a:rPr lang="en-US" baseline="0" dirty="0" err="1" smtClean="0"/>
              <a:t>arent</a:t>
            </a:r>
            <a:r>
              <a:rPr lang="en-US" baseline="0" dirty="0" smtClean="0"/>
              <a:t> magically fine because the state does them; or how the state is the biggest threat to human rights to ever exist.. this presentation isn’t anarchism 101, (plus you don’t have the CW’s for that!)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-&gt; Try to stay on topic and be brief when talking about yourself, its nice to know, but its not the main focus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-&gt; Don’t go on a tangent about </a:t>
            </a:r>
            <a:r>
              <a:rPr lang="en-US" baseline="0" dirty="0" err="1" smtClean="0"/>
              <a:t>Symbian</a:t>
            </a:r>
            <a:r>
              <a:rPr lang="en-US" baseline="0" dirty="0" smtClean="0"/>
              <a:t> OS, the PS Vita, or anything like that either, *I GOT THIS*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Despite </a:t>
            </a:r>
            <a:r>
              <a:rPr lang="en-US" baseline="0" dirty="0" err="1" smtClean="0"/>
              <a:t>breif</a:t>
            </a:r>
            <a:r>
              <a:rPr lang="en-US" baseline="0" dirty="0" smtClean="0"/>
              <a:t> mentions and showing of their phones; this presentation is not endorsed by or affiliated with </a:t>
            </a:r>
          </a:p>
          <a:p>
            <a:r>
              <a:rPr lang="en-US" baseline="0" dirty="0" smtClean="0"/>
              <a:t>Nokia ;or The </a:t>
            </a:r>
            <a:r>
              <a:rPr lang="en-US" baseline="0" dirty="0" err="1" smtClean="0"/>
              <a:t>Symbian</a:t>
            </a:r>
            <a:r>
              <a:rPr lang="en-US" baseline="0" dirty="0" smtClean="0"/>
              <a:t> Foundation.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3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12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en-US" sz="2000" b="0" strike="noStrike" spc="-1" dirty="0" err="1" smtClean="0">
                <a:solidFill>
                  <a:srgbClr val="000000"/>
                </a:solidFill>
                <a:latin typeface="Arial"/>
              </a:rPr>
              <a:t>Breifly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Explain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what plurality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is</a:t>
            </a:r>
          </a:p>
          <a:p>
            <a:pPr marL="216000" indent="0">
              <a:lnSpc>
                <a:spcPct val="100000"/>
              </a:lnSpc>
              <a:buNone/>
            </a:pPr>
            <a:endParaRPr lang="en-US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FontTx/>
              <a:buChar char="-"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 Go over how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latin typeface="Arial"/>
              </a:rPr>
              <a:t> you switch between various identities states</a:t>
            </a:r>
          </a:p>
          <a:p>
            <a:pPr marL="216000" indent="0">
              <a:lnSpc>
                <a:spcPct val="100000"/>
              </a:lnSpc>
              <a:buFontTx/>
              <a:buChar char="-"/>
            </a:pPr>
            <a:r>
              <a:rPr lang="en-US" sz="2000" b="0" strike="noStrike" spc="-1" baseline="0" dirty="0" smtClean="0">
                <a:solidFill>
                  <a:srgbClr val="000000"/>
                </a:solidFill>
                <a:latin typeface="Arial"/>
              </a:rPr>
              <a:t> Explain common terminology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DA97DD-9BDA-4553-83B7-059960DAAB31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pPr indent="0" algn="r" defTabSz="914400">
                <a:lnSpc>
                  <a:spcPct val="100000"/>
                </a:lnSpc>
                <a:buNone/>
              </a:p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FontTx/>
              <a:buChar char="-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Although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 I mostly only know about DID and have experience with that, I didn’t want to come at this from purely that as a basis;</a:t>
            </a:r>
          </a:p>
          <a:p>
            <a:pPr marL="216000" indent="-216000">
              <a:buFontTx/>
              <a:buChar char="-"/>
            </a:pPr>
            <a:r>
              <a:rPr lang="en-US" sz="1800" b="0" strike="noStrike" spc="-1" baseline="0" dirty="0" err="1" smtClean="0">
                <a:solidFill>
                  <a:srgbClr val="000000"/>
                </a:solidFill>
                <a:latin typeface="Arial"/>
              </a:rPr>
              <a:t>Endogenic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 plurality is a non-clinical non-disordered approach to identity, where you feel as though you are multiple identities or have multiple sense of selves</a:t>
            </a:r>
          </a:p>
          <a:p>
            <a:pPr marL="216000" indent="-216000">
              <a:buFontTx/>
              <a:buChar char="-"/>
            </a:pP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Complete with system </a:t>
            </a:r>
            <a:r>
              <a:rPr lang="en-US" sz="1800" b="0" strike="noStrike" spc="-1" baseline="0" dirty="0" err="1" smtClean="0">
                <a:solidFill>
                  <a:srgbClr val="000000"/>
                </a:solidFill>
                <a:latin typeface="Arial"/>
              </a:rPr>
              <a:t>medicalism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1800" b="0" strike="noStrike" spc="-1" baseline="0" dirty="0" err="1" smtClean="0">
                <a:solidFill>
                  <a:srgbClr val="000000"/>
                </a:solidFill>
                <a:latin typeface="Arial"/>
              </a:rPr>
              <a:t>gatekeeping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,</a:t>
            </a:r>
          </a:p>
          <a:p>
            <a:pPr marL="216000" indent="-216000">
              <a:buFontTx/>
              <a:buChar char="-"/>
            </a:pP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Another system friend of mine wanted me to mention </a:t>
            </a:r>
            <a:r>
              <a:rPr lang="en-US" sz="1800" b="0" strike="noStrike" spc="-1" baseline="0" dirty="0" err="1" smtClean="0">
                <a:solidFill>
                  <a:srgbClr val="000000"/>
                </a:solidFill>
                <a:latin typeface="Arial"/>
              </a:rPr>
              <a:t>tulpamancy</a:t>
            </a:r>
            <a:r>
              <a:rPr lang="en-US" sz="1800" b="0" strike="noStrike" spc="-1" baseline="0" dirty="0" smtClean="0">
                <a:solidFill>
                  <a:srgbClr val="000000"/>
                </a:solidFill>
                <a:latin typeface="Arial"/>
              </a:rPr>
              <a:t> a bit.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ED4C53-A73F-44F9-9CFF-95D8D0C6006C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pPr indent="0" algn="r" defTabSz="914400">
                <a:lnSpc>
                  <a:spcPct val="100000"/>
                </a:lnSpc>
                <a:buNone/>
              </a:p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I couldn’t find much information about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latin typeface="Arial"/>
              </a:rPr>
              <a:t> this honestly, only a few studies that were even relevant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en-US" sz="2000" b="0" strike="noStrike" spc="-1" baseline="0" dirty="0" smtClean="0">
                <a:solidFill>
                  <a:srgbClr val="000000"/>
                </a:solidFill>
                <a:latin typeface="Arial"/>
              </a:rPr>
              <a:t>(This was the least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latin typeface="Arial"/>
              </a:rPr>
              <a:t>transphobic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latin typeface="Arial"/>
              </a:rPr>
              <a:t> one) </a:t>
            </a:r>
          </a:p>
          <a:p>
            <a:pPr marL="216000" indent="0">
              <a:lnSpc>
                <a:spcPct val="100000"/>
              </a:lnSpc>
              <a:buNone/>
            </a:pPr>
            <a:endParaRPr lang="en-US" sz="2000" b="0" strike="noStrike" spc="-1" baseline="0" dirty="0" smtClean="0">
              <a:solidFill>
                <a:srgbClr val="000000"/>
              </a:solidFill>
              <a:latin typeface="Arial"/>
            </a:endParaRPr>
          </a:p>
          <a:p>
            <a:pPr marL="216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“Dissociative symptoms in individuals with gender </a:t>
            </a:r>
            <a:r>
              <a:rPr lang="en-US" sz="2000" dirty="0" err="1" smtClean="0"/>
              <a:t>dysphoria</a:t>
            </a:r>
            <a:r>
              <a:rPr lang="en-US" sz="2000" dirty="0" smtClean="0"/>
              <a:t>: Is the elevated prevalence real?” is</a:t>
            </a:r>
            <a:r>
              <a:rPr lang="en-US" sz="2000" baseline="0" dirty="0" smtClean="0"/>
              <a:t> also maybe a bit relevant, but it uses clinical </a:t>
            </a:r>
            <a:r>
              <a:rPr lang="en-US" sz="2000" baseline="0" dirty="0" err="1" smtClean="0"/>
              <a:t>misgendering</a:t>
            </a:r>
            <a:r>
              <a:rPr lang="en-US" sz="2000" baseline="0" dirty="0" smtClean="0"/>
              <a:t> (referring to trans women as ‘males’) and for some reason(?) tries to define orientation with assigned gender, rather than actual gender, and some mentions of </a:t>
            </a:r>
            <a:r>
              <a:rPr lang="en-US" sz="2000" baseline="0" dirty="0" err="1" smtClean="0"/>
              <a:t>gatekeeping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hrt</a:t>
            </a:r>
            <a:r>
              <a:rPr lang="en-US" sz="2000" baseline="0" dirty="0" smtClean="0"/>
              <a:t> access,</a:t>
            </a:r>
          </a:p>
          <a:p>
            <a:pPr marL="216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216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That and it didn’t actually show how much was in the control population, just what % of people with GD they mentioned had dissociative symptoms (according to DES- and DIS-); which is still interesting, it also highlights that gender </a:t>
            </a:r>
            <a:r>
              <a:rPr lang="en-US" sz="2000" baseline="0" dirty="0" err="1" smtClean="0"/>
              <a:t>dysphoria</a:t>
            </a:r>
            <a:r>
              <a:rPr lang="en-US" sz="2000" baseline="0" dirty="0" smtClean="0"/>
              <a:t> is a </a:t>
            </a:r>
            <a:r>
              <a:rPr lang="en-US" sz="2000" baseline="0" dirty="0" err="1" smtClean="0"/>
              <a:t>kinda</a:t>
            </a:r>
            <a:r>
              <a:rPr lang="en-US" sz="2000" baseline="0" dirty="0" smtClean="0"/>
              <a:t> dissociative experience to start with, which I agree; and also crucially gave information about how many report mistreatment or abuse in childhood, which is also a factor for DID, </a:t>
            </a:r>
          </a:p>
          <a:p>
            <a:pPr marL="216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/>
            </a:r>
            <a:br>
              <a:rPr lang="en-US" sz="2000" baseline="0" dirty="0" smtClean="0"/>
            </a:br>
            <a:r>
              <a:rPr lang="en-US" sz="2000" baseline="0" dirty="0" smtClean="0"/>
              <a:t>Hopefully, I can remember to mention that in particular when I get here, there was a version of this slide that used that data, but I spent too long explaining it’s issues that I honestly just cut it out and found the only other relevant thing</a:t>
            </a:r>
          </a:p>
          <a:p>
            <a:pPr marL="216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216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In general, id love to see more research on this &lt;3</a:t>
            </a:r>
          </a:p>
        </p:txBody>
      </p:sp>
      <p:sp>
        <p:nvSpPr>
          <p:cNvPr id="14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E152C1-C2E4-4724-A95A-48263748A73D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pPr indent="0" algn="r" defTabSz="914400">
                <a:lnSpc>
                  <a:spcPct val="100000"/>
                </a:lnSpc>
                <a:buNone/>
              </a:p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DID </a:t>
            </a:r>
            <a:r>
              <a:rPr lang="en-US" baseline="0" dirty="0" smtClean="0"/>
              <a:t>is often kind of trans implicitly by how it functions, but also being trans is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dissociative in how it functions too;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good thing to mention could be that structural dissociation also kind of shows the existence of trans people, as it suggests kids develop their identity around ages 6-9-ish, </a:t>
            </a:r>
            <a:br>
              <a:rPr lang="en-US" baseline="0" dirty="0" smtClean="0"/>
            </a:br>
            <a:r>
              <a:rPr lang="en-US" baseline="0" dirty="0" smtClean="0"/>
              <a:t>when they start getting a sense of self and a sense of who they are, (this is why typically, DID can only happen if traumatic things happens around this time, or before it);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is around the same time, that we see kids identifying that they are transgender; further showing that -&gt; this is just human development. </a:t>
            </a:r>
            <a:br>
              <a:rPr lang="en-US" baseline="0" dirty="0" smtClean="0"/>
            </a:br>
            <a:r>
              <a:rPr lang="en-US" baseline="0" dirty="0" smtClean="0"/>
              <a:t>And not some weird ploy to ‘push’ kids into being trans or anything</a:t>
            </a:r>
            <a:r>
              <a:rPr lang="en-US" baseline="0" dirty="0" smtClean="0"/>
              <a:t>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talk about how many systems (including myself) thought they were just </a:t>
            </a:r>
            <a:r>
              <a:rPr lang="en-US" baseline="0" dirty="0" err="1" smtClean="0"/>
              <a:t>genderfluid</a:t>
            </a:r>
            <a:r>
              <a:rPr lang="en-US" baseline="0" dirty="0" smtClean="0"/>
              <a:t> early on because of this, but also the label never quite really ‘fit’ either.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7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provide</a:t>
            </a:r>
            <a:r>
              <a:rPr lang="en-US" baseline="0" dirty="0" smtClean="0"/>
              <a:t> an example? I swear not enough space on slides </a:t>
            </a:r>
            <a:r>
              <a:rPr lang="en-US" baseline="0" dirty="0" err="1" smtClean="0"/>
              <a:t>xS</a:t>
            </a:r>
            <a:endParaRPr lang="en-US" baseline="0" dirty="0" smtClean="0"/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Example: were outside wearing a skirt, Mia came close and we wanted to be more androgynous suddenly; (I think we also switched around then?)</a:t>
            </a:r>
          </a:p>
          <a:p>
            <a:pPr>
              <a:buFontTx/>
              <a:buNone/>
            </a:pPr>
            <a:r>
              <a:rPr lang="en-US" dirty="0" smtClean="0"/>
              <a:t>(maybe make up</a:t>
            </a:r>
            <a:r>
              <a:rPr lang="en-US" baseline="0" dirty="0" smtClean="0"/>
              <a:t> an example instead of using a personal one, I don’t know..)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8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“Treat people how they want to be treated” while true in all cases; needs more nuance, that I cannot fit into one slide, so I split it into two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Tl;dr</a:t>
            </a:r>
            <a:r>
              <a:rPr lang="en-US" baseline="0" dirty="0" smtClean="0"/>
              <a:t> trauma is hard,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9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also would apply to PTSD/CPTSD, etc.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&gt; Maybe talk about how it can be hard to talk about how you want to be treated, because we often were not allowed too, were expected to just be *okay* with mistreatment, and speaking up would lead us to come to further harm, so we have _learned_ not too, and this can be very hard to unlearn;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We personally have experience with this; we have whole alters who’s entire thing was just to persevere through uncomfortable and generally bad situations; </a:t>
            </a:r>
          </a:p>
          <a:p>
            <a:pPr>
              <a:buFontTx/>
              <a:buNone/>
            </a:pPr>
            <a:r>
              <a:rPr lang="en-US" baseline="0" dirty="0" smtClean="0"/>
              <a:t>Who would come out whenever we weren’t comfortable with anything, or when we weren’t okay with something,</a:t>
            </a:r>
          </a:p>
          <a:p>
            <a:pPr>
              <a:buFontTx/>
              <a:buNone/>
            </a:pPr>
            <a:r>
              <a:rPr lang="en-US" baseline="0" dirty="0" smtClean="0"/>
              <a:t>and would just act as if everything is fine and nothing is wrong,  and it is really hard to tell what they are and are not okay with externally,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10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relies</a:t>
            </a:r>
            <a:r>
              <a:rPr lang="en-US" baseline="0" dirty="0" smtClean="0"/>
              <a:t> on cooperation between alters and different </a:t>
            </a:r>
            <a:r>
              <a:rPr lang="en-US" baseline="0" dirty="0" err="1" smtClean="0"/>
              <a:t>fronters</a:t>
            </a:r>
            <a:r>
              <a:rPr lang="en-US" baseline="0" dirty="0" smtClean="0"/>
              <a:t>; and some degree of working together, which may not always be present;</a:t>
            </a:r>
          </a:p>
          <a:p>
            <a:r>
              <a:rPr lang="en-US" baseline="0" dirty="0" smtClean="0"/>
              <a:t>We also may desire privacy or otherwise opt to not share this in certain situations, for various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6AE5DB42-B764-4E00-AC83-50CFAF5B892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11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4A449B-5217-4F97-8736-3171F01DBAC5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6F17265F-72E0-42F9-981E-91881A7D02C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01BF8241-F3CA-45A6-B6BF-1442296F6464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775261-9E90-445A-913A-5D5CF0C424B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C9B7540-9985-47ED-8C47-C01C40F9212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22FD001-9E42-47D4-911D-40E4D7CCFF9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F79BC58-427E-4D45-B3F4-B99336CE34A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D127534-2619-48AB-BFE7-20B13B5D9A5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C86D9DA-0AEF-4A33-9402-FD79EBDD5413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4BBC75A0-2A8E-495A-B626-FE69742F354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BDADDC51-3DAD-4069-B7FF-E4614552674C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3FEE3A-4AE8-4AFA-837C-E7126890174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5185A1-28E0-4565-859A-90161301095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79A0C0-A22C-466A-A87D-70F3A5F0899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185459-9AC8-48FC-B7FB-10F05AA4BC7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20D264-8B71-4B9F-82D5-2361E4D6C3E5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F52763-0C58-470C-8992-395E8687AB7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1" strike="noStrike" cap="all" spc="-1">
                <a:solidFill>
                  <a:schemeClr val="dk1"/>
                </a:solidFill>
                <a:latin typeface="Calibri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B9482F-F5DA-4285-8E83-1E4D7758C83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FA7441F-5044-4E76-BADD-C5A9908F69F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</a:rPr>
              <a:t>Click to edit Master text styles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F47AC7-120D-4693-813B-E446CC193AE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CF1210-1AE4-4D12-9A50-CA16878FF146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B599D8F-B30C-4B0E-951E-2E7CACBF8F1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/>
          <p:cNvSpPr/>
          <p:nvPr/>
        </p:nvSpPr>
        <p:spPr>
          <a:xfrm>
            <a:off x="0" y="45720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>
                <a:solidFill>
                  <a:schemeClr val="lt1">
                    <a:lumMod val="85000"/>
                  </a:schemeClr>
                </a:solidFill>
                <a:latin typeface="Comic Sans MS"/>
              </a:rPr>
              <a:t>Gender and Multiplicity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C:\Users\Li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858000" cy="6858000"/>
          </a:xfrm>
          <a:prstGeom prst="rect">
            <a:avLst/>
          </a:prstGeom>
          <a:noFill/>
        </p:spPr>
      </p:pic>
      <p:pic>
        <p:nvPicPr>
          <p:cNvPr id="73" name="Picture 3"/>
          <p:cNvPicPr/>
          <p:nvPr/>
        </p:nvPicPr>
        <p:blipFill>
          <a:blip r:embed="rId3" cstate="print"/>
          <a:stretch/>
        </p:blipFill>
        <p:spPr>
          <a:xfrm>
            <a:off x="-1828800" y="4191000"/>
            <a:ext cx="7695720" cy="29916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"/>
          <p:cNvSpPr/>
          <p:nvPr/>
        </p:nvSpPr>
        <p:spPr>
          <a:xfrm>
            <a:off x="0" y="228600"/>
            <a:ext cx="9143640" cy="92333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pc="-1" dirty="0" smtClean="0">
                <a:solidFill>
                  <a:schemeClr val="lt1">
                    <a:lumMod val="85000"/>
                  </a:schemeClr>
                </a:solidFill>
                <a:latin typeface="Calibri"/>
              </a:rPr>
              <a:t>But wait.. Nuance?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3080">
              <a:spcBef>
                <a:spcPts val="641"/>
              </a:spcBef>
              <a:buClr>
                <a:srgbClr val="000000"/>
              </a:buClr>
            </a:pPr>
            <a:r>
              <a:rPr lang="en-US" sz="2400" spc="-1" dirty="0" smtClean="0">
                <a:solidFill>
                  <a:schemeClr val="dk1"/>
                </a:solidFill>
              </a:rPr>
              <a:t>Although you should always treat others how they wish to be treated, </a:t>
            </a:r>
            <a:br>
              <a:rPr lang="en-US" sz="2400" spc="-1" dirty="0" smtClean="0">
                <a:solidFill>
                  <a:schemeClr val="dk1"/>
                </a:solidFill>
              </a:rPr>
            </a:br>
            <a:r>
              <a:rPr lang="en-US" sz="2800" i="1" spc="-1" dirty="0" smtClean="0">
                <a:solidFill>
                  <a:schemeClr val="dk1"/>
                </a:solidFill>
              </a:rPr>
              <a:t>Trauma is hard, </a:t>
            </a:r>
            <a:r>
              <a:rPr lang="en-US" sz="2800" spc="-1" dirty="0" smtClean="0">
                <a:solidFill>
                  <a:schemeClr val="dk1"/>
                </a:solidFill>
              </a:rPr>
              <a:t>and so there are a few things to consider:</a:t>
            </a:r>
          </a:p>
        </p:txBody>
      </p:sp>
      <p:sp>
        <p:nvSpPr>
          <p:cNvPr id="10" name="PlaceHolder 1"/>
          <p:cNvSpPr>
            <a:spLocks noGrp="1"/>
          </p:cNvSpPr>
          <p:nvPr>
            <p:ph/>
          </p:nvPr>
        </p:nvSpPr>
        <p:spPr>
          <a:xfrm>
            <a:off x="304800" y="2286000"/>
            <a:ext cx="8458200" cy="457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Traumatized individuals in general; can have a hard time expressing what they are and are not comfortable with.</a:t>
            </a:r>
          </a:p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Don’t assume anything, a lack of disapproval, </a:t>
            </a:r>
            <a:r>
              <a:rPr lang="en-US" sz="2000" i="1" spc="-1" dirty="0" smtClean="0">
                <a:solidFill>
                  <a:schemeClr val="dk1"/>
                </a:solidFill>
                <a:latin typeface="Calibri"/>
              </a:rPr>
              <a:t>is not approval.</a:t>
            </a: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 </a:t>
            </a:r>
          </a:p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Always ask! In a non-demanding way, show kindness and understanding and allow room for us to have autonomy, and to be comfortable,</a:t>
            </a:r>
          </a:p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 Assure us that ‘no’.. is an acceptable answer; as for many of us it just simply wasn’t.</a:t>
            </a:r>
          </a:p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We may distrusting or skeptical of you; even if your being nice; this is not anything against you, </a:t>
            </a:r>
            <a:r>
              <a:rPr lang="en-US" sz="2000" i="1" spc="-1" dirty="0" smtClean="0">
                <a:solidFill>
                  <a:schemeClr val="dk1"/>
                </a:solidFill>
                <a:latin typeface="Calibri"/>
              </a:rPr>
              <a:t>it’s just a learned response to years of mistreatment.</a:t>
            </a:r>
            <a:endParaRPr lang="en-US" sz="2000" i="1" spc="-1" dirty="0">
              <a:solidFill>
                <a:schemeClr val="dk1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Please don’t use this </a:t>
            </a: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to </a:t>
            </a: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try ‘speak for’ us, or to decide things </a:t>
            </a:r>
            <a:r>
              <a:rPr lang="en-US" sz="2000" i="1" spc="-1" dirty="0" smtClean="0">
                <a:solidFill>
                  <a:schemeClr val="dk1"/>
                </a:solidFill>
                <a:latin typeface="Calibri"/>
              </a:rPr>
              <a:t>for us.</a:t>
            </a: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2000" spc="-1" dirty="0" smtClean="0">
                <a:solidFill>
                  <a:schemeClr val="dk1"/>
                </a:solidFill>
                <a:latin typeface="Calibri"/>
              </a:rPr>
              <a:t/>
            </a:r>
            <a:br>
              <a:rPr lang="en-US" sz="2000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1100" i="1" spc="-1" dirty="0" smtClean="0">
                <a:solidFill>
                  <a:schemeClr val="dk1"/>
                </a:solidFill>
                <a:latin typeface="Calibri"/>
              </a:rPr>
              <a:t>I’ve </a:t>
            </a:r>
            <a:r>
              <a:rPr lang="en-US" sz="1100" i="1" spc="-1" dirty="0" smtClean="0">
                <a:solidFill>
                  <a:schemeClr val="dk1"/>
                </a:solidFill>
                <a:latin typeface="Calibri"/>
              </a:rPr>
              <a:t>had enough of that already I can assure you; </a:t>
            </a:r>
            <a:r>
              <a:rPr lang="en-US" sz="1100" i="1" spc="-1" dirty="0" err="1" smtClean="0">
                <a:solidFill>
                  <a:schemeClr val="dk1"/>
                </a:solidFill>
                <a:latin typeface="Calibri"/>
              </a:rPr>
              <a:t>i</a:t>
            </a:r>
            <a:r>
              <a:rPr lang="en-US" sz="1100" i="1" spc="-1" dirty="0" smtClean="0">
                <a:solidFill>
                  <a:schemeClr val="dk1"/>
                </a:solidFill>
                <a:latin typeface="Calibri"/>
              </a:rPr>
              <a:t> don’t need more of it.</a:t>
            </a:r>
            <a:endParaRPr lang="en-US" sz="2000" spc="-1" dirty="0" smtClean="0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-762000" y="3657600"/>
            <a:ext cx="9525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304800" y="4648200"/>
            <a:ext cx="7010040" cy="198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Simply Plural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 smtClean="0">
                <a:solidFill>
                  <a:schemeClr val="dk1"/>
                </a:solidFill>
                <a:latin typeface="Calibri"/>
              </a:rPr>
              <a:t>PluralKit</a:t>
            </a: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 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 smtClean="0">
                <a:solidFill>
                  <a:schemeClr val="dk1"/>
                </a:solidFill>
                <a:latin typeface="Calibri"/>
              </a:rPr>
              <a:t>Octocon</a:t>
            </a:r>
            <a:endParaRPr lang="en-US" sz="2400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 smtClean="0">
                <a:solidFill>
                  <a:schemeClr val="dk1"/>
                </a:solidFill>
                <a:latin typeface="Calibri"/>
              </a:rPr>
              <a:t>PluralRichPresence</a:t>
            </a:r>
            <a:endParaRPr lang="en-US" sz="2400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en-US" sz="3200" spc="-1" dirty="0" smtClean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8" name="Rectangle 3"/>
          <p:cNvSpPr/>
          <p:nvPr/>
        </p:nvSpPr>
        <p:spPr>
          <a:xfrm>
            <a:off x="0" y="22860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 dirty="0">
                <a:solidFill>
                  <a:schemeClr val="lt1">
                    <a:lumMod val="85000"/>
                  </a:schemeClr>
                </a:solidFill>
                <a:latin typeface="Calibri"/>
              </a:rPr>
              <a:t>Fronting Indicators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Sometimes systems will have ways of sharing who is currently fronting at any given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also see some examples online;</a:t>
            </a:r>
            <a:endParaRPr lang="en-US" dirty="0"/>
          </a:p>
        </p:txBody>
      </p:sp>
      <p:sp>
        <p:nvSpPr>
          <p:cNvPr id="1028" name="AutoShape 4" descr="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laceHolder 1"/>
          <p:cNvSpPr>
            <a:spLocks noGrp="1"/>
          </p:cNvSpPr>
          <p:nvPr>
            <p:ph/>
          </p:nvPr>
        </p:nvSpPr>
        <p:spPr>
          <a:xfrm>
            <a:off x="228600" y="2438400"/>
            <a:ext cx="8229240" cy="144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Bracelets, Necklaces, other jewelry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Wearing name tags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Different clothing items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en-US" sz="3200" spc="-1" dirty="0" smtClean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Li\Downloads\bracel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09800"/>
            <a:ext cx="3886200" cy="24544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3" name="Picture 11" descr="PlayStation Certified Games Coming to HTC Phones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562600"/>
            <a:ext cx="2438400" cy="1066800"/>
          </a:xfrm>
          <a:prstGeom prst="rect">
            <a:avLst/>
          </a:prstGeom>
          <a:noFill/>
        </p:spPr>
      </p:pic>
      <p:sp>
        <p:nvSpPr>
          <p:cNvPr id="138" name="Rectangle 3"/>
          <p:cNvSpPr/>
          <p:nvPr/>
        </p:nvSpPr>
        <p:spPr>
          <a:xfrm>
            <a:off x="0" y="228600"/>
            <a:ext cx="9143640" cy="92333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chemeClr val="lt1">
                    <a:lumMod val="85000"/>
                  </a:schemeClr>
                </a:solidFill>
                <a:latin typeface="Calibri"/>
              </a:rPr>
              <a:t>Any Questions?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AutoShape 4" descr="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524000"/>
            <a:ext cx="640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Hell Yeah, Q &amp; A Slide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743200"/>
            <a:ext cx="2743200" cy="282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 descr="https://upload.wikimedia.org/wikipedia/commons/thumb/a/a4/Symbian_logo.svg/250px-Symbian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791200"/>
            <a:ext cx="2095500" cy="581026"/>
          </a:xfrm>
          <a:prstGeom prst="rect">
            <a:avLst/>
          </a:prstGeom>
          <a:noFill/>
        </p:spPr>
      </p:pic>
      <p:sp>
        <p:nvSpPr>
          <p:cNvPr id="44039" name="AutoShape 7" descr="Q And A Icon, Transparent Q And A.PNG Images &amp; Vector - FreeIcon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1" name="Picture 9" descr="Q&amp;A: Casper Zublin Talks Industry 4.0 and Creating a Culture of Quality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590800"/>
            <a:ext cx="4817896" cy="2752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M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entions of 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transphobia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D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iscussions 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of 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trauma, abuse &amp; mistreatment</a:t>
            </a:r>
          </a:p>
        </p:txBody>
      </p:sp>
      <p:pic>
        <p:nvPicPr>
          <p:cNvPr id="75" name="Picture 6"/>
          <p:cNvPicPr/>
          <p:nvPr/>
        </p:nvPicPr>
        <p:blipFill>
          <a:blip r:embed="rId2" cstate="print"/>
          <a:stretch/>
        </p:blipFill>
        <p:spPr>
          <a:xfrm>
            <a:off x="4802400" y="2819520"/>
            <a:ext cx="4341240" cy="4038120"/>
          </a:xfrm>
          <a:prstGeom prst="rect">
            <a:avLst/>
          </a:prstGeom>
          <a:ln w="9525">
            <a:noFill/>
          </a:ln>
        </p:spPr>
      </p:pic>
      <p:sp>
        <p:nvSpPr>
          <p:cNvPr id="76" name="Rectangle 5"/>
          <p:cNvSpPr/>
          <p:nvPr/>
        </p:nvSpPr>
        <p:spPr>
          <a:xfrm>
            <a:off x="0" y="38088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>
                <a:solidFill>
                  <a:schemeClr val="lt1">
                    <a:lumMod val="85000"/>
                  </a:schemeClr>
                </a:solidFill>
                <a:latin typeface="Comic Sans MS"/>
              </a:rPr>
              <a:t>Content Warnings: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Nonbinary Facts About Non-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2438400" cy="162458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1752600" cy="168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371600"/>
            <a:ext cx="3332999" cy="23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Rectangle 4"/>
          <p:cNvSpPr/>
          <p:nvPr/>
        </p:nvSpPr>
        <p:spPr>
          <a:xfrm>
            <a:off x="0" y="457200"/>
            <a:ext cx="9143640" cy="92333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chemeClr val="lt1">
                    <a:lumMod val="85000"/>
                  </a:schemeClr>
                </a:solidFill>
                <a:latin typeface="Comic Sans MS"/>
              </a:rPr>
              <a:t>About Me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1"/>
          <p:cNvSpPr txBox="1">
            <a:spLocks/>
          </p:cNvSpPr>
          <p:nvPr/>
        </p:nvSpPr>
        <p:spPr>
          <a:xfrm>
            <a:off x="228600" y="1981200"/>
            <a:ext cx="6248400" cy="236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marR="0" lvl="0" indent="-343080" defTabSz="91440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A PlayStation Vita homebrew dev.</a:t>
            </a:r>
          </a:p>
          <a:p>
            <a:pPr marL="343080" marR="0" lvl="0" indent="-343080" defTabSz="91440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“Android or </a:t>
            </a:r>
            <a:r>
              <a:rPr lang="en-US" sz="2800" kern="0" spc="-1" dirty="0" err="1" smtClean="0">
                <a:solidFill>
                  <a:schemeClr val="dk1"/>
                </a:solidFill>
                <a:latin typeface="Calibri"/>
              </a:rPr>
              <a:t>iOS</a:t>
            </a: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?” obviously </a:t>
            </a:r>
            <a:r>
              <a:rPr lang="en-US" sz="2800" kern="0" spc="-1" dirty="0" err="1" smtClean="0">
                <a:solidFill>
                  <a:schemeClr val="dk1"/>
                </a:solidFill>
                <a:latin typeface="Calibri"/>
              </a:rPr>
              <a:t>Symbian</a:t>
            </a: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.</a:t>
            </a:r>
          </a:p>
          <a:p>
            <a:pPr marL="343080" lvl="0" indent="-34308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kern="0" spc="-1" dirty="0" smtClean="0">
                <a:solidFill>
                  <a:schemeClr val="dk1"/>
                </a:solidFill>
              </a:rPr>
              <a:t>An enjoyer of old mobile phones.</a:t>
            </a:r>
          </a:p>
          <a:p>
            <a:pPr marL="343080" indent="-34308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kern="0" spc="-1" dirty="0" smtClean="0">
                <a:solidFill>
                  <a:schemeClr val="dk1"/>
                </a:solidFill>
              </a:rPr>
              <a:t>A human rights advocate</a:t>
            </a:r>
            <a:br>
              <a:rPr lang="en-US" sz="2800" kern="0" spc="-1" dirty="0" smtClean="0">
                <a:solidFill>
                  <a:schemeClr val="dk1"/>
                </a:solidFill>
              </a:rPr>
            </a:br>
            <a:r>
              <a:rPr lang="en-US" sz="1400" kern="0" spc="-1" dirty="0" smtClean="0">
                <a:solidFill>
                  <a:schemeClr val="dk1"/>
                </a:solidFill>
              </a:rPr>
              <a:t>(but like for real; no ‘unless the state decides you don’t have rights’ nonsense)</a:t>
            </a: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/>
            </a:r>
            <a:br>
              <a:rPr lang="en-US" sz="2800" kern="0" spc="-1" dirty="0" smtClean="0">
                <a:solidFill>
                  <a:schemeClr val="dk1"/>
                </a:solidFill>
                <a:latin typeface="Calibri"/>
              </a:rPr>
            </a:br>
            <a:endParaRPr lang="en-US" sz="2800" kern="0" spc="-1" dirty="0" smtClean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..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I am also…</a:t>
            </a:r>
            <a:endParaRPr lang="en-US" sz="2800" dirty="0"/>
          </a:p>
        </p:txBody>
      </p:sp>
      <p:sp>
        <p:nvSpPr>
          <p:cNvPr id="10" name="PlaceHolder 1"/>
          <p:cNvSpPr txBox="1">
            <a:spLocks/>
          </p:cNvSpPr>
          <p:nvPr/>
        </p:nvSpPr>
        <p:spPr>
          <a:xfrm>
            <a:off x="304800" y="4724400"/>
            <a:ext cx="8839200" cy="198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algn="just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kern="0" spc="-1" dirty="0" smtClean="0">
                <a:solidFill>
                  <a:schemeClr val="dk1"/>
                </a:solidFill>
              </a:rPr>
              <a:t>A </a:t>
            </a:r>
            <a:r>
              <a:rPr lang="en-US" sz="2800" kern="0" spc="-1" dirty="0" err="1" smtClean="0">
                <a:solidFill>
                  <a:schemeClr val="dk1"/>
                </a:solidFill>
              </a:rPr>
              <a:t>Dx’d</a:t>
            </a:r>
            <a:r>
              <a:rPr lang="en-US" sz="2800" kern="0" spc="-1" dirty="0" smtClean="0">
                <a:solidFill>
                  <a:schemeClr val="dk1"/>
                </a:solidFill>
              </a:rPr>
              <a:t> DID System of 11.</a:t>
            </a:r>
          </a:p>
          <a:p>
            <a:pPr marL="343080" marR="0" lvl="0" indent="-343080" algn="just" defTabSz="91440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Transgender</a:t>
            </a:r>
          </a:p>
          <a:p>
            <a:pPr marL="343080" marR="0" lvl="0" indent="-343080" algn="just" defTabSz="91440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on HRT.</a:t>
            </a:r>
          </a:p>
          <a:p>
            <a:pPr marL="343080" marR="0" lvl="0" indent="-343080" algn="just" defTabSz="91440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lang="en-US" sz="2800" kern="0" spc="-1" dirty="0" smtClean="0">
                <a:solidFill>
                  <a:schemeClr val="dk1"/>
                </a:solidFill>
                <a:latin typeface="Calibri"/>
              </a:rPr>
              <a:t>A cute girl; made of crystals.</a:t>
            </a:r>
            <a:endParaRPr lang="en-US" sz="1400" kern="0" spc="-1" dirty="0" smtClean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14600"/>
            <a:ext cx="3427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 descr="Intersex Pride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2955" y="5638800"/>
            <a:ext cx="2131045" cy="106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Auto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AutoShape 1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AutoShape 1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AutoShape 1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AutoShape 2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AutoShape 2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7" name="Picture 26" descr="https://clipart-library.com/images/qiBAyXBoT.jpg"/>
          <p:cNvPicPr/>
          <p:nvPr/>
        </p:nvPicPr>
        <p:blipFill>
          <a:blip r:embed="rId3" cstate="print"/>
          <a:stretch/>
        </p:blipFill>
        <p:spPr>
          <a:xfrm>
            <a:off x="3429000" y="3352680"/>
            <a:ext cx="4389840" cy="2885760"/>
          </a:xfrm>
          <a:prstGeom prst="rect">
            <a:avLst/>
          </a:prstGeom>
          <a:ln w="0">
            <a:noFill/>
          </a:ln>
        </p:spPr>
      </p:pic>
      <p:sp>
        <p:nvSpPr>
          <p:cNvPr id="88" name="AutoShape 2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AutoShape 3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AutoShape 3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AutoShape 3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AutoShape 3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4" name="AutoShape 4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5" name="AutoShape 4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6" name="Picture 44" descr="https://png.pngtree.com/png-clipart/20250123/original/pngtree-cloud-bubbles-for-writing-words-as-a-design-element-png-image_20329487.png"/>
          <p:cNvPicPr/>
          <p:nvPr/>
        </p:nvPicPr>
        <p:blipFill>
          <a:blip r:embed="rId4" cstate="print"/>
          <a:stretch/>
        </p:blipFill>
        <p:spPr>
          <a:xfrm>
            <a:off x="3809880" y="609480"/>
            <a:ext cx="4028760" cy="402876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47" descr="C:\Users\Li\Desktop\Personal\DID\Avatars\Li_Alter.png"/>
          <p:cNvPicPr/>
          <p:nvPr/>
        </p:nvPicPr>
        <p:blipFill>
          <a:blip r:embed="rId5" cstate="print"/>
          <a:stretch/>
        </p:blipFill>
        <p:spPr>
          <a:xfrm>
            <a:off x="4572000" y="2286000"/>
            <a:ext cx="1152000" cy="115200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50" descr="C:\Users\Li\Desktop\Personal\DID\Avatars\Mia.png"/>
          <p:cNvPicPr/>
          <p:nvPr/>
        </p:nvPicPr>
        <p:blipFill>
          <a:blip r:embed="rId6" cstate="print"/>
          <a:stretch/>
        </p:blipFill>
        <p:spPr>
          <a:xfrm>
            <a:off x="5638680" y="1447920"/>
            <a:ext cx="1218960" cy="106632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0" y="1219200"/>
            <a:ext cx="4495800" cy="342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</a:rPr>
              <a:t>Many </a:t>
            </a: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individuals </a:t>
            </a:r>
            <a:r>
              <a:rPr lang="en-US" sz="2400" b="0" strike="noStrike" spc="-1" dirty="0" smtClean="0">
                <a:solidFill>
                  <a:schemeClr val="dk1"/>
                </a:solidFill>
                <a:latin typeface="Calibri"/>
              </a:rPr>
              <a:t>in one body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Said identities are called “alters” or “headmates”</a:t>
            </a: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The collection of them is called a “system”.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chemeClr val="dk1"/>
                </a:solidFill>
                <a:latin typeface="Calibri"/>
              </a:rPr>
              <a:t>Typically you will switch between them or ‘take turns’ being </a:t>
            </a:r>
            <a:br>
              <a:rPr lang="en-US" sz="2400" b="0" strike="noStrike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2400" b="0" strike="noStrike" spc="-1" dirty="0" smtClean="0">
                <a:solidFill>
                  <a:schemeClr val="dk1"/>
                </a:solidFill>
                <a:latin typeface="Calibri"/>
              </a:rPr>
              <a:t>‘in front</a:t>
            </a:r>
            <a:r>
              <a:rPr lang="en-US" sz="2400" b="0" strike="noStrike" spc="-1" dirty="0" smtClean="0">
                <a:solidFill>
                  <a:schemeClr val="dk1"/>
                </a:solidFill>
                <a:latin typeface="Calibri"/>
              </a:rPr>
              <a:t>’</a:t>
            </a:r>
            <a:endParaRPr lang="en-US" sz="2400" b="0" strike="noStrike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Being a blend of many is also possible</a:t>
            </a:r>
            <a:r>
              <a:rPr lang="en-US" sz="2400" spc="-1" dirty="0" smtClean="0">
                <a:solidFill>
                  <a:schemeClr val="dk1"/>
                </a:solidFill>
                <a:latin typeface="Calibri"/>
              </a:rPr>
              <a:t>.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chemeClr val="dk1"/>
                </a:solidFill>
                <a:latin typeface="Calibri"/>
              </a:rPr>
              <a:t>Usually involuntary.</a:t>
            </a: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0" name="Picture 51" descr="C:\Users\Li\Desktop\Personal\DID\Avatars\Eli.png"/>
          <p:cNvPicPr/>
          <p:nvPr/>
        </p:nvPicPr>
        <p:blipFill>
          <a:blip r:embed="rId7" cstate="print"/>
          <a:stretch/>
        </p:blipFill>
        <p:spPr>
          <a:xfrm>
            <a:off x="5638680" y="2514600"/>
            <a:ext cx="1294920" cy="106632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52" descr="C:\Users\Li\Desktop\Personal\DID\simplyplural.png"/>
          <p:cNvPicPr/>
          <p:nvPr/>
        </p:nvPicPr>
        <p:blipFill>
          <a:blip r:embed="rId8" cstate="print"/>
          <a:stretch/>
        </p:blipFill>
        <p:spPr>
          <a:xfrm>
            <a:off x="304920" y="4572000"/>
            <a:ext cx="2133360" cy="2133360"/>
          </a:xfrm>
          <a:prstGeom prst="rect">
            <a:avLst/>
          </a:prstGeom>
          <a:ln w="0">
            <a:noFill/>
          </a:ln>
        </p:spPr>
      </p:pic>
      <p:sp>
        <p:nvSpPr>
          <p:cNvPr id="102" name="Rectangle 29"/>
          <p:cNvSpPr/>
          <p:nvPr/>
        </p:nvSpPr>
        <p:spPr>
          <a:xfrm>
            <a:off x="0" y="22860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>
                <a:solidFill>
                  <a:schemeClr val="lt1">
                    <a:lumMod val="85000"/>
                  </a:schemeClr>
                </a:solidFill>
                <a:latin typeface="Calibri"/>
              </a:rPr>
              <a:t>Plurality 101: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1.58917E-006 L -0.05833 0.3331 E">
                                      <p:cBhvr>
                                        <p:cTn id="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3442 L -0.00417 1.58917E-006 E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-6.59958E-006 L -0.075 0.18875 E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18875 L -0.00834 0.01111 E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2.26232E-006 L 0.05834 0.19986 E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21582 L -0.00886 0.00486 E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/>
          <p:nvPr/>
        </p:nvPicPr>
        <p:blipFill>
          <a:blip r:embed="rId3" cstate="print"/>
          <a:stretch/>
        </p:blipFill>
        <p:spPr>
          <a:xfrm>
            <a:off x="0" y="1219320"/>
            <a:ext cx="2346840" cy="3047760"/>
          </a:xfrm>
          <a:prstGeom prst="rect">
            <a:avLst/>
          </a:prstGeom>
          <a:ln w="9525">
            <a:noFill/>
          </a:ln>
        </p:spPr>
      </p:pic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2514600" y="1905120"/>
            <a:ext cx="6629040" cy="2057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6240" lnSpcReduction="20000"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In the DSM-5 ™ 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Two or more identity states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*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Caused by trauma in 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childhood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Typically includes memory issues and </a:t>
            </a:r>
            <a:br>
              <a:rPr lang="en-US" sz="3200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lack of control of what happens;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Rectangle 6"/>
          <p:cNvSpPr/>
          <p:nvPr/>
        </p:nvSpPr>
        <p:spPr>
          <a:xfrm>
            <a:off x="0" y="228600"/>
            <a:ext cx="9143640" cy="92333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 dirty="0">
                <a:solidFill>
                  <a:schemeClr val="lt1">
                    <a:lumMod val="85000"/>
                  </a:schemeClr>
                </a:solidFill>
                <a:latin typeface="Calibri"/>
              </a:rPr>
              <a:t>How </a:t>
            </a:r>
            <a:r>
              <a:rPr lang="en-US" sz="5400" b="1" strike="noStrike" spc="-1" dirty="0" smtClean="0">
                <a:solidFill>
                  <a:schemeClr val="lt1">
                    <a:lumMod val="85000"/>
                  </a:schemeClr>
                </a:solidFill>
                <a:latin typeface="Calibri"/>
              </a:rPr>
              <a:t>does thi</a:t>
            </a:r>
            <a:r>
              <a:rPr lang="en-US" sz="5400" b="1" spc="-1" dirty="0" smtClean="0">
                <a:solidFill>
                  <a:schemeClr val="lt1">
                    <a:lumMod val="85000"/>
                  </a:schemeClr>
                </a:solidFill>
                <a:latin typeface="Calibri"/>
              </a:rPr>
              <a:t>s </a:t>
            </a:r>
            <a:r>
              <a:rPr lang="en-US" sz="5400" b="1" spc="-1" dirty="0" smtClean="0">
                <a:solidFill>
                  <a:schemeClr val="lt1">
                    <a:lumMod val="85000"/>
                  </a:schemeClr>
                </a:solidFill>
                <a:latin typeface="Calibri"/>
              </a:rPr>
              <a:t>happen?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5"/>
          <p:cNvSpPr/>
          <p:nvPr/>
        </p:nvSpPr>
        <p:spPr>
          <a:xfrm>
            <a:off x="2932200" y="1523880"/>
            <a:ext cx="3524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strike="noStrike" spc="-1">
                <a:solidFill>
                  <a:schemeClr val="dk1"/>
                </a:solidFill>
                <a:latin typeface="Comic Sans MS"/>
              </a:rPr>
              <a:t>Dissociative Identity Disorder: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4" descr="Tulpamancy | Wiki | Maladaptive Daydreaming Amino"/>
          <p:cNvPicPr/>
          <p:nvPr/>
        </p:nvPicPr>
        <p:blipFill>
          <a:blip r:embed="rId4" cstate="print"/>
          <a:stretch/>
        </p:blipFill>
        <p:spPr>
          <a:xfrm>
            <a:off x="7467960" y="5105400"/>
            <a:ext cx="1676040" cy="1523400"/>
          </a:xfrm>
          <a:prstGeom prst="rect">
            <a:avLst/>
          </a:prstGeom>
          <a:ln w="0">
            <a:noFill/>
          </a:ln>
        </p:spPr>
      </p:pic>
      <p:cxnSp>
        <p:nvCxnSpPr>
          <p:cNvPr id="108" name="Straight Connector 10"/>
          <p:cNvCxnSpPr/>
          <p:nvPr/>
        </p:nvCxnSpPr>
        <p:spPr>
          <a:xfrm>
            <a:off x="0" y="4267080"/>
            <a:ext cx="91443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09" name="TextBox 11"/>
          <p:cNvSpPr/>
          <p:nvPr/>
        </p:nvSpPr>
        <p:spPr>
          <a:xfrm>
            <a:off x="762120" y="4267080"/>
            <a:ext cx="61718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strike="noStrike" spc="-1" dirty="0" err="1" smtClean="0">
                <a:solidFill>
                  <a:schemeClr val="dk1"/>
                </a:solidFill>
                <a:latin typeface="Comic Sans MS"/>
              </a:rPr>
              <a:t>Endogenic</a:t>
            </a:r>
            <a:r>
              <a:rPr lang="en-US" sz="2800" b="1" strike="noStrike" spc="-1" dirty="0" smtClean="0">
                <a:solidFill>
                  <a:schemeClr val="dk1"/>
                </a:solidFill>
                <a:latin typeface="Comic Sans MS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ontent Placeholder 2"/>
          <p:cNvSpPr/>
          <p:nvPr/>
        </p:nvSpPr>
        <p:spPr>
          <a:xfrm>
            <a:off x="228600" y="4724280"/>
            <a:ext cx="7620000" cy="19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47500" lnSpcReduction="20000"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500" spc="-1" dirty="0" smtClean="0">
                <a:solidFill>
                  <a:schemeClr val="dk1"/>
                </a:solidFill>
                <a:latin typeface="Calibri"/>
              </a:rPr>
              <a:t>C</a:t>
            </a:r>
            <a:r>
              <a:rPr lang="en-US" sz="4500" b="0" strike="noStrike" spc="-1" dirty="0" smtClean="0">
                <a:solidFill>
                  <a:schemeClr val="dk1"/>
                </a:solidFill>
                <a:latin typeface="Calibri"/>
              </a:rPr>
              <a:t>ommunity </a:t>
            </a:r>
            <a:r>
              <a:rPr lang="en-US" sz="4500" b="0" strike="noStrike" spc="-1" dirty="0">
                <a:solidFill>
                  <a:schemeClr val="dk1"/>
                </a:solidFill>
                <a:latin typeface="Calibri"/>
              </a:rPr>
              <a:t>Label</a:t>
            </a:r>
            <a:endParaRPr lang="en-US" sz="4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500" b="0" strike="noStrike" spc="-1" dirty="0">
                <a:solidFill>
                  <a:schemeClr val="dk1"/>
                </a:solidFill>
                <a:latin typeface="Calibri"/>
              </a:rPr>
              <a:t>The “Non-Binary” of </a:t>
            </a:r>
            <a:r>
              <a:rPr lang="en-US" sz="4500" b="0" strike="noStrike" spc="-1" dirty="0" smtClean="0">
                <a:solidFill>
                  <a:schemeClr val="dk1"/>
                </a:solidFill>
                <a:latin typeface="Calibri"/>
              </a:rPr>
              <a:t>plurality</a:t>
            </a:r>
          </a:p>
          <a:p>
            <a:pPr marL="343080" indent="-34308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400" spc="-1" dirty="0" smtClean="0">
                <a:solidFill>
                  <a:schemeClr val="dk1"/>
                </a:solidFill>
              </a:rPr>
              <a:t>Variety of causes </a:t>
            </a:r>
            <a:r>
              <a:rPr lang="en-US" sz="2900" spc="-1" dirty="0" smtClean="0">
                <a:solidFill>
                  <a:schemeClr val="dk1"/>
                </a:solidFill>
              </a:rPr>
              <a:t>(‘just happens</a:t>
            </a:r>
            <a:r>
              <a:rPr lang="en-US" sz="2900" spc="-1" dirty="0" smtClean="0">
                <a:solidFill>
                  <a:schemeClr val="dk1"/>
                </a:solidFill>
              </a:rPr>
              <a:t>’, spiritual praxis, intentional via </a:t>
            </a:r>
            <a:r>
              <a:rPr lang="en-US" sz="2900" spc="-1" dirty="0" err="1" smtClean="0">
                <a:solidFill>
                  <a:schemeClr val="dk1"/>
                </a:solidFill>
              </a:rPr>
              <a:t>tulpamancy</a:t>
            </a:r>
            <a:r>
              <a:rPr lang="en-US" sz="2900" spc="-1" dirty="0" smtClean="0">
                <a:solidFill>
                  <a:schemeClr val="dk1"/>
                </a:solidFill>
              </a:rPr>
              <a:t>; </a:t>
            </a:r>
            <a:r>
              <a:rPr lang="en-US" sz="2900" spc="-1" dirty="0" smtClean="0">
                <a:solidFill>
                  <a:schemeClr val="dk1"/>
                </a:solidFill>
              </a:rPr>
              <a:t>etc</a:t>
            </a:r>
            <a:r>
              <a:rPr lang="en-US" sz="2900" spc="-1" dirty="0" smtClean="0">
                <a:solidFill>
                  <a:schemeClr val="dk1"/>
                </a:solidFill>
              </a:rPr>
              <a:t>)</a:t>
            </a:r>
            <a:endParaRPr lang="en-US" sz="3200" spc="-1" dirty="0" smtClean="0">
              <a:solidFill>
                <a:schemeClr val="dk1"/>
              </a:solidFill>
            </a:endParaRPr>
          </a:p>
          <a:p>
            <a:pPr marL="343080" indent="-34308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500" spc="-1" dirty="0" smtClean="0">
                <a:solidFill>
                  <a:schemeClr val="dk1"/>
                </a:solidFill>
              </a:rPr>
              <a:t>Typically, less memory issues, typically have control over when you switch, what happens, etc, </a:t>
            </a:r>
            <a:endParaRPr lang="en-US" sz="3200" b="0" strike="noStrike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>
          <a:blip r:embed="rId3" cstate="print"/>
          <a:stretch/>
        </p:blipFill>
        <p:spPr>
          <a:xfrm>
            <a:off x="-63360" y="5486400"/>
            <a:ext cx="1434960" cy="1434960"/>
          </a:xfrm>
          <a:prstGeom prst="rect">
            <a:avLst/>
          </a:prstGeom>
          <a:ln w="0">
            <a:noFill/>
          </a:ln>
        </p:spPr>
      </p:pic>
      <p:sp>
        <p:nvSpPr>
          <p:cNvPr id="112" name="Rectangle 3"/>
          <p:cNvSpPr/>
          <p:nvPr/>
        </p:nvSpPr>
        <p:spPr>
          <a:xfrm>
            <a:off x="0" y="22860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>
                <a:solidFill>
                  <a:schemeClr val="lt1">
                    <a:lumMod val="85000"/>
                  </a:schemeClr>
                </a:solidFill>
                <a:latin typeface="Calibri"/>
              </a:rPr>
              <a:t>Trans people &amp; DID.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4"/>
          <p:cNvSpPr/>
          <p:nvPr/>
        </p:nvSpPr>
        <p:spPr>
          <a:xfrm>
            <a:off x="1600200" y="6554160"/>
            <a:ext cx="7314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400" b="1" strike="noStrike" spc="-1">
                <a:solidFill>
                  <a:schemeClr val="dk1"/>
                </a:solidFill>
                <a:latin typeface="Calibri"/>
              </a:rPr>
              <a:t>https://pmc.ncbi.nlm.nih.gov/articles/PMC6830528/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TextBox 9"/>
          <p:cNvSpPr/>
          <p:nvPr/>
        </p:nvSpPr>
        <p:spPr>
          <a:xfrm>
            <a:off x="1251720" y="5715000"/>
            <a:ext cx="97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</a:rPr>
              <a:t>Source: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0"/>
          <p:cNvSpPr/>
          <p:nvPr/>
        </p:nvSpPr>
        <p:spPr>
          <a:xfrm>
            <a:off x="1295280" y="6095880"/>
            <a:ext cx="7467120" cy="105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500" b="0" strike="noStrike" spc="-1">
                <a:solidFill>
                  <a:schemeClr val="dk1"/>
                </a:solidFill>
                <a:latin typeface="Calibri"/>
              </a:rPr>
              <a:t>Mental Health Diagnoses Among Transgender Patients in the Clinical Setting: An All-Payer Electronic Health Record Study</a:t>
            </a:r>
            <a:endParaRPr lang="en-US" sz="1500" b="1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9" name="Straight Connector 12"/>
          <p:cNvCxnSpPr/>
          <p:nvPr/>
        </p:nvCxnSpPr>
        <p:spPr>
          <a:xfrm>
            <a:off x="0" y="5486400"/>
            <a:ext cx="114303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graphicFrame>
        <p:nvGraphicFramePr>
          <p:cNvPr id="120" name="Table 119"/>
          <p:cNvGraphicFramePr/>
          <p:nvPr/>
        </p:nvGraphicFramePr>
        <p:xfrm>
          <a:off x="457200" y="1219200"/>
          <a:ext cx="8488080" cy="3027240"/>
        </p:xfrm>
        <a:graphic>
          <a:graphicData uri="http://schemas.openxmlformats.org/drawingml/2006/table">
            <a:tbl>
              <a:tblPr/>
              <a:tblGrid>
                <a:gridCol w="2666160"/>
                <a:gridCol w="2666160"/>
                <a:gridCol w="3155760"/>
              </a:tblGrid>
              <a:tr h="857640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Diagnosis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Transgender population</a:t>
                      </a:r>
                    </a:p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n=10,270 (%)</a:t>
                      </a:r>
                    </a:p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Control population</a:t>
                      </a:r>
                    </a:p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n=53,449,400 (%)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4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Dissociative disorder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130 (1.3)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51,690 (0.10)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4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Anxiety disorder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3220 (31)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3,194,050 (6.0)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49080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Post-traumatic stress disorder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690 (6.7)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275,730 (0.52)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4680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ADHD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1070 (10)</a:t>
                      </a: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916,370 (1.7)</a:t>
                      </a:r>
                    </a:p>
                  </a:txBody>
                  <a:tcPr marL="36000" marR="36000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480"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Autism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150 (1.5)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83,760 (0.16)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1" name="Blue-Moon"/>
          <p:cNvSpPr txBox="1"/>
          <p:nvPr/>
        </p:nvSpPr>
        <p:spPr>
          <a:xfrm>
            <a:off x="7162800" y="4495800"/>
            <a:ext cx="1807920" cy="903960"/>
          </a:xfrm>
          <a:prstGeom prst="rect">
            <a:avLst/>
          </a:prstGeom>
        </p:spPr>
        <p:txBody>
          <a:bodyPr wrap="none" lIns="93960" tIns="51120" rIns="93960" bIns="51120" anchor="ctr" anchorCtr="1">
            <a:prstTxWarp prst="textCurveUp">
              <a:avLst>
                <a:gd name="adj" fmla="val 37553"/>
              </a:avLst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ln w="18000">
                  <a:solidFill>
                    <a:srgbClr val="800080"/>
                  </a:solidFill>
                  <a:miter/>
                </a:ln>
                <a:gradFill rotWithShape="0">
                  <a:gsLst>
                    <a:gs pos="0">
                      <a:srgbClr val="800080"/>
                    </a:gs>
                    <a:gs pos="100000">
                      <a:srgbClr val="FF8000"/>
                    </a:gs>
                  </a:gsLst>
                  <a:lin ang="5400000"/>
                </a:gradFill>
                <a:effectLst>
                  <a:outerShdw dist="71785" dir="2700000" rotWithShape="0">
                    <a:srgbClr val="FFBF00"/>
                  </a:outerShdw>
                </a:effectLst>
                <a:latin typeface="Noto Serif"/>
                <a:ea typeface="Noto Serif CJK JP"/>
              </a:rPr>
              <a:t>Much statistics</a:t>
            </a:r>
            <a:endParaRPr lang="en-US" sz="2400" b="1" strike="noStrike" spc="-1" dirty="0">
              <a:ln w="18000">
                <a:solidFill>
                  <a:srgbClr val="800080"/>
                </a:solidFill>
                <a:miter/>
              </a:ln>
              <a:gradFill rotWithShape="0">
                <a:gsLst>
                  <a:gs pos="0">
                    <a:srgbClr val="800080"/>
                  </a:gs>
                  <a:gs pos="100000">
                    <a:srgbClr val="FF8000"/>
                  </a:gs>
                </a:gsLst>
                <a:lin ang="5400000"/>
              </a:gradFill>
              <a:effectLst>
                <a:outerShdw dist="71785" dir="2700000" rotWithShape="0">
                  <a:srgbClr val="FFBF00"/>
                </a:outerShdw>
              </a:effectLst>
              <a:latin typeface="Noto Serif"/>
              <a:ea typeface="Noto Serif CJK JP"/>
            </a:endParaRPr>
          </a:p>
        </p:txBody>
      </p:sp>
      <p:sp>
        <p:nvSpPr>
          <p:cNvPr id="122" name="TextBox 1"/>
          <p:cNvSpPr/>
          <p:nvPr/>
        </p:nvSpPr>
        <p:spPr>
          <a:xfrm>
            <a:off x="0" y="4419600"/>
            <a:ext cx="8588520" cy="13578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1191"/>
              </a:spcBef>
              <a:spcAft>
                <a:spcPts val="992"/>
              </a:spcAft>
            </a:pPr>
            <a:r>
              <a:rPr lang="en-US" sz="1600" spc="-1" dirty="0" smtClean="0">
                <a:solidFill>
                  <a:schemeClr val="dk1"/>
                </a:solidFill>
                <a:latin typeface="Calibri"/>
              </a:rPr>
              <a:t>* Trans people more likely to have PTSD, and also DID; likely because of transphobia,</a:t>
            </a:r>
            <a:br>
              <a:rPr lang="en-US" sz="1600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1600" spc="-1" dirty="0" smtClean="0">
                <a:solidFill>
                  <a:schemeClr val="dk1"/>
                </a:solidFill>
                <a:latin typeface="Calibri"/>
              </a:rPr>
              <a:t>* Prevalence of DD’s in trans people, is about as high as that of autism?</a:t>
            </a:r>
            <a:r>
              <a:rPr lang="en-US" sz="1600" b="1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1600" b="1" spc="-1" dirty="0" smtClean="0">
                <a:solidFill>
                  <a:srgbClr val="000000"/>
                </a:solidFill>
                <a:latin typeface="Arial"/>
              </a:rPr>
            </a:br>
            <a:r>
              <a:rPr lang="en-US" sz="1600" b="1" spc="-1" dirty="0" smtClean="0">
                <a:solidFill>
                  <a:srgbClr val="000000"/>
                </a:solidFill>
                <a:latin typeface="Arial"/>
              </a:rPr>
              <a:t>* </a:t>
            </a:r>
            <a:r>
              <a:rPr lang="en-US" sz="1600" spc="-1" dirty="0" smtClean="0">
                <a:solidFill>
                  <a:schemeClr val="dk1"/>
                </a:solidFill>
              </a:rPr>
              <a:t>Gender </a:t>
            </a:r>
            <a:r>
              <a:rPr lang="en-US" sz="1600" spc="-1" dirty="0" err="1" smtClean="0">
                <a:solidFill>
                  <a:schemeClr val="dk1"/>
                </a:solidFill>
              </a:rPr>
              <a:t>Dysphoria</a:t>
            </a:r>
            <a:r>
              <a:rPr lang="en-US" sz="1600" spc="-1" dirty="0" smtClean="0">
                <a:solidFill>
                  <a:schemeClr val="dk1"/>
                </a:solidFill>
              </a:rPr>
              <a:t> is itself kind of a dissociative experience!</a:t>
            </a:r>
          </a:p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Arial" charset="0"/>
              <a:buChar char="•"/>
            </a:pPr>
            <a:endParaRPr lang="en-US" sz="1600" spc="-1" dirty="0" smtClean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228600" y="1371600"/>
            <a:ext cx="8686800" cy="213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1240" lnSpcReduction="20000"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Alters </a:t>
            </a:r>
            <a:r>
              <a:rPr lang="en-US" sz="3200" b="0" strike="noStrike" spc="-1" dirty="0">
                <a:solidFill>
                  <a:schemeClr val="dk1"/>
                </a:solidFill>
                <a:latin typeface="Calibri"/>
              </a:rPr>
              <a:t>can have different gender </a:t>
            </a: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&amp; orientations,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Many systems think their 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‘just </a:t>
            </a:r>
            <a:r>
              <a:rPr lang="en-US" sz="3200" b="0" strike="noStrike" spc="-1" dirty="0" err="1" smtClean="0">
                <a:solidFill>
                  <a:schemeClr val="dk1"/>
                </a:solidFill>
                <a:latin typeface="Calibri"/>
              </a:rPr>
              <a:t>genderfluid</a:t>
            </a: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’</a:t>
            </a:r>
            <a:r>
              <a:rPr lang="en-US" sz="3200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early on,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In </a:t>
            </a:r>
            <a:r>
              <a:rPr lang="en-US" sz="3200" spc="-1" dirty="0" err="1" smtClean="0">
                <a:solidFill>
                  <a:schemeClr val="dk1"/>
                </a:solidFill>
                <a:latin typeface="Calibri"/>
              </a:rPr>
              <a:t>genderfluidity</a:t>
            </a: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 just your gender changes; in a system everything changes, and gender is merely ‘coming along or the ride’.</a:t>
            </a:r>
          </a:p>
          <a:p>
            <a:pPr marL="343080" indent="-34308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Despite this- one 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could still consider the system as a whole to </a:t>
            </a: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be </a:t>
            </a:r>
            <a:br>
              <a:rPr lang="en-US" sz="3200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‘</a:t>
            </a:r>
            <a:r>
              <a:rPr lang="en-US" sz="3200" b="0" strike="noStrike" spc="-1" dirty="0" smtClean="0">
                <a:solidFill>
                  <a:schemeClr val="dk1"/>
                </a:solidFill>
                <a:latin typeface="Calibri"/>
              </a:rPr>
              <a:t>kind of’ </a:t>
            </a:r>
            <a:r>
              <a:rPr lang="en-US" sz="3200" b="0" strike="noStrike" spc="-1" dirty="0" err="1" smtClean="0">
                <a:solidFill>
                  <a:schemeClr val="dk1"/>
                </a:solidFill>
                <a:latin typeface="Calibri"/>
              </a:rPr>
              <a:t>genderfluid</a:t>
            </a:r>
            <a:r>
              <a:rPr lang="en-US" sz="3200" spc="-1" dirty="0" smtClean="0">
                <a:solidFill>
                  <a:schemeClr val="dk1"/>
                </a:solidFill>
                <a:latin typeface="Calibri"/>
              </a:rPr>
              <a:t>.</a:t>
            </a:r>
            <a:endParaRPr lang="en-US" sz="3200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n-US" sz="3200" spc="-1" dirty="0" smtClean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4" name="Picture 3"/>
          <p:cNvPicPr/>
          <p:nvPr/>
        </p:nvPicPr>
        <p:blipFill>
          <a:blip r:embed="rId3" cstate="print"/>
          <a:stretch/>
        </p:blipFill>
        <p:spPr>
          <a:xfrm>
            <a:off x="760320" y="4419720"/>
            <a:ext cx="8383320" cy="837720"/>
          </a:xfrm>
          <a:prstGeom prst="rect">
            <a:avLst/>
          </a:prstGeom>
          <a:ln w="9525">
            <a:noFill/>
          </a:ln>
        </p:spPr>
      </p:pic>
      <p:pic>
        <p:nvPicPr>
          <p:cNvPr id="125" name="Picture 5" descr="undefined"/>
          <p:cNvPicPr/>
          <p:nvPr/>
        </p:nvPicPr>
        <p:blipFill>
          <a:blip r:embed="rId4" cstate="print"/>
          <a:stretch/>
        </p:blipFill>
        <p:spPr>
          <a:xfrm>
            <a:off x="6019920" y="4936680"/>
            <a:ext cx="3047760" cy="184500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 7"/>
          <p:cNvSpPr/>
          <p:nvPr/>
        </p:nvSpPr>
        <p:spPr>
          <a:xfrm>
            <a:off x="143640" y="3352680"/>
            <a:ext cx="96174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cap="all" spc="-1" dirty="0">
                <a:solidFill>
                  <a:schemeClr val="accent1"/>
                </a:solidFill>
                <a:latin typeface="Calibri"/>
              </a:rPr>
              <a:t>It Even has a </a:t>
            </a:r>
            <a:r>
              <a:rPr lang="en-US" sz="5400" b="1" strike="noStrike" cap="all" spc="-1" dirty="0" err="1">
                <a:solidFill>
                  <a:srgbClr val="92D050"/>
                </a:solidFill>
                <a:latin typeface="Calibri"/>
              </a:rPr>
              <a:t>m</a:t>
            </a:r>
            <a:r>
              <a:rPr lang="en-US" sz="5400" b="1" strike="noStrike" cap="all" spc="-1" dirty="0" err="1">
                <a:solidFill>
                  <a:schemeClr val="lt1">
                    <a:lumMod val="85000"/>
                  </a:schemeClr>
                </a:solidFill>
                <a:latin typeface="Calibri"/>
              </a:rPr>
              <a:t>i</a:t>
            </a:r>
            <a:r>
              <a:rPr lang="en-US" sz="5400" b="1" strike="noStrike" cap="all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</a:rPr>
              <a:t>c</a:t>
            </a:r>
            <a:r>
              <a:rPr lang="en-US" sz="5400" b="1" strike="noStrike" cap="all" spc="-1" dirty="0" err="1">
                <a:solidFill>
                  <a:schemeClr val="dk1"/>
                </a:solidFill>
                <a:latin typeface="Calibri"/>
              </a:rPr>
              <a:t>r</a:t>
            </a:r>
            <a:r>
              <a:rPr lang="en-US" sz="5400" b="1" strike="noStrike" cap="all" spc="-1" dirty="0" err="1">
                <a:solidFill>
                  <a:srgbClr val="00B050"/>
                </a:solidFill>
                <a:latin typeface="Calibri"/>
              </a:rPr>
              <a:t>o</a:t>
            </a:r>
            <a:r>
              <a:rPr lang="en-US" sz="5400" b="1" strike="noStrike" cap="all" spc="-1" dirty="0" err="1">
                <a:solidFill>
                  <a:srgbClr val="92D050"/>
                </a:solidFill>
                <a:latin typeface="Calibri"/>
              </a:rPr>
              <a:t>L</a:t>
            </a:r>
            <a:r>
              <a:rPr lang="en-US" sz="5400" b="1" strike="noStrike" cap="all" spc="-1" dirty="0" err="1">
                <a:solidFill>
                  <a:schemeClr val="lt1">
                    <a:lumMod val="85000"/>
                  </a:schemeClr>
                </a:solidFill>
                <a:latin typeface="Calibri"/>
              </a:rPr>
              <a:t>A</a:t>
            </a:r>
            <a:r>
              <a:rPr lang="en-US" sz="5400" b="1" strike="noStrike" cap="all" spc="-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</a:rPr>
              <a:t>B</a:t>
            </a:r>
            <a:r>
              <a:rPr lang="en-US" sz="5400" b="1" strike="noStrike" cap="all" spc="-1" dirty="0" err="1">
                <a:solidFill>
                  <a:schemeClr val="dk1"/>
                </a:solidFill>
                <a:latin typeface="Calibri"/>
              </a:rPr>
              <a:t>E</a:t>
            </a:r>
            <a:r>
              <a:rPr lang="en-US" sz="5400" b="1" strike="noStrike" cap="all" spc="-1" dirty="0" err="1">
                <a:solidFill>
                  <a:srgbClr val="00B050"/>
                </a:solidFill>
                <a:latin typeface="Calibri"/>
              </a:rPr>
              <a:t>L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ectangle 10"/>
          <p:cNvSpPr/>
          <p:nvPr/>
        </p:nvSpPr>
        <p:spPr>
          <a:xfrm>
            <a:off x="0" y="22860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>
                <a:solidFill>
                  <a:schemeClr val="lt1">
                    <a:lumMod val="85000"/>
                  </a:schemeClr>
                </a:solidFill>
                <a:latin typeface="Calibri"/>
              </a:rPr>
              <a:t>Plurality &amp; Gender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Buster"/>
          <p:cNvSpPr txBox="1"/>
          <p:nvPr/>
        </p:nvSpPr>
        <p:spPr>
          <a:xfrm>
            <a:off x="976320" y="5552640"/>
            <a:ext cx="4675320" cy="868680"/>
          </a:xfrm>
          <a:prstGeom prst="rect">
            <a:avLst/>
          </a:prstGeom>
        </p:spPr>
        <p:txBody>
          <a:bodyPr wrap="none" lIns="114120" tIns="70920" rIns="114120" bIns="70920" anchor="ctr" anchorCtr="1">
            <a:prstTxWarp prst="textTriangle">
              <a:avLst>
                <a:gd name="adj" fmla="val 55732"/>
              </a:avLst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ln w="57240">
                  <a:noFill/>
                </a:ln>
                <a:gradFill rotWithShape="0">
                  <a:gsLst>
                    <a:gs pos="0">
                      <a:srgbClr val="81D41A"/>
                    </a:gs>
                    <a:gs pos="100000">
                      <a:srgbClr val="81D41A"/>
                    </a:gs>
                  </a:gsLst>
                  <a:lin ang="9000000"/>
                </a:gradFill>
                <a:latin typeface="Arial"/>
                <a:ea typeface="MS Gothic"/>
              </a:rPr>
              <a:t>Very Gender</a:t>
            </a:r>
            <a:endParaRPr lang="en-US" sz="2400" b="1" strike="noStrike" spc="-1" dirty="0">
              <a:ln w="57240">
                <a:noFill/>
              </a:ln>
              <a:gradFill rotWithShape="0">
                <a:gsLst>
                  <a:gs pos="0">
                    <a:srgbClr val="81D41A"/>
                  </a:gs>
                  <a:gs pos="100000">
                    <a:srgbClr val="81D41A"/>
                  </a:gs>
                </a:gsLst>
                <a:lin ang="9000000"/>
              </a:gradFill>
              <a:latin typeface="Arial"/>
              <a:ea typeface="MS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152400" y="1295400"/>
            <a:ext cx="8839200" cy="3962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The way in which one alter can influence or effect another,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i="1" spc="-1" dirty="0" smtClean="0">
                <a:solidFill>
                  <a:schemeClr val="dk1"/>
                </a:solidFill>
                <a:latin typeface="Calibri"/>
              </a:rPr>
              <a:t>This happens passively</a:t>
            </a: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, and on own,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Is often </a:t>
            </a: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a sign a given alter </a:t>
            </a:r>
            <a:r>
              <a:rPr lang="en-US" sz="2800" spc="-1" dirty="0" err="1" smtClean="0">
                <a:solidFill>
                  <a:schemeClr val="dk1"/>
                </a:solidFill>
                <a:latin typeface="Calibri"/>
              </a:rPr>
              <a:t>alter</a:t>
            </a: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 is ‘close to front’</a:t>
            </a:r>
            <a:endParaRPr lang="en-US" sz="2800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Can be more than just thoughts or words, but emotions, actions, interests, desires, etc-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Is hard to fully understand, even harder to 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n</a:t>
            </a: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otice, </a:t>
            </a:r>
            <a:br>
              <a:rPr lang="en-US" sz="2800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even for systems, even if when it’s is happening to you.</a:t>
            </a:r>
            <a:endParaRPr lang="en-US" sz="3200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Rectangle 3"/>
          <p:cNvSpPr/>
          <p:nvPr/>
        </p:nvSpPr>
        <p:spPr>
          <a:xfrm>
            <a:off x="0" y="228600"/>
            <a:ext cx="9143640" cy="91404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 dirty="0">
                <a:solidFill>
                  <a:schemeClr val="lt1">
                    <a:lumMod val="85000"/>
                  </a:schemeClr>
                </a:solidFill>
                <a:latin typeface="Calibri"/>
              </a:rPr>
              <a:t>Passive Influence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95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52400" y="5257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" dirty="0" smtClean="0">
                <a:solidFill>
                  <a:schemeClr val="dk1"/>
                </a:solidFill>
              </a:rPr>
              <a:t>-&gt; Can temporarily </a:t>
            </a:r>
            <a:r>
              <a:rPr lang="en-US" sz="3600" spc="-1" dirty="0" smtClean="0">
                <a:solidFill>
                  <a:schemeClr val="dk1"/>
                </a:solidFill>
              </a:rPr>
              <a:t>mess with your sense of </a:t>
            </a:r>
            <a:r>
              <a:rPr lang="en-US" sz="3600" spc="-1" dirty="0" smtClean="0">
                <a:solidFill>
                  <a:schemeClr val="dk1"/>
                </a:solidFill>
              </a:rPr>
              <a:t>gender and orientation!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/>
          <p:nvPr/>
        </p:nvPicPr>
        <p:blipFill>
          <a:blip r:embed="rId3" cstate="print"/>
          <a:stretch/>
        </p:blipFill>
        <p:spPr>
          <a:xfrm flipH="1">
            <a:off x="6934200" y="4572000"/>
            <a:ext cx="2209800" cy="228600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85800" y="1143000"/>
            <a:ext cx="8229240" cy="449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6867"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 smtClean="0">
                <a:solidFill>
                  <a:schemeClr val="dk1"/>
                </a:solidFill>
                <a:latin typeface="Calibri"/>
              </a:rPr>
              <a:t>Some alters may prefe</a:t>
            </a: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r to go by different names &amp; pronouns to other alters</a:t>
            </a:r>
            <a:endParaRPr lang="en-US" sz="2800" b="0" strike="noStrike" spc="-1" dirty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 smtClean="0">
                <a:solidFill>
                  <a:schemeClr val="dk1"/>
                </a:solidFill>
                <a:latin typeface="Calibri"/>
              </a:rPr>
              <a:t>The system as a whole might use collective name, or collective pronouns (</a:t>
            </a:r>
            <a:r>
              <a:rPr lang="en-US" sz="2800" b="0" strike="noStrike" spc="-1" dirty="0" err="1" smtClean="0">
                <a:solidFill>
                  <a:schemeClr val="dk1"/>
                </a:solidFill>
                <a:latin typeface="Calibri"/>
              </a:rPr>
              <a:t>i</a:t>
            </a:r>
            <a:r>
              <a:rPr lang="en-US" sz="2800" b="0" strike="noStrike" spc="-1" dirty="0" smtClean="0">
                <a:solidFill>
                  <a:schemeClr val="dk1"/>
                </a:solidFill>
                <a:latin typeface="Calibri"/>
              </a:rPr>
              <a:t>&amp; you&amp;)</a:t>
            </a:r>
            <a:endParaRPr lang="en-US" sz="2800" b="0" strike="noStrike" spc="-1" dirty="0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 smtClean="0">
                <a:solidFill>
                  <a:schemeClr val="dk1"/>
                </a:solidFill>
                <a:latin typeface="Calibri"/>
              </a:rPr>
              <a:t>We often use plural first person pronouns, like “we” or “us” when referring to ourselves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Do not ask a system to switch, or to be a specific alter at any given time, it gives off an impression that you only like one of us; not only that but often don’t have much control over it 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Avoid host-centralism, none of us are more real</a:t>
            </a:r>
            <a:br>
              <a:rPr lang="en-US" sz="2800" spc="-1" dirty="0" smtClean="0">
                <a:solidFill>
                  <a:schemeClr val="dk1"/>
                </a:solidFill>
                <a:latin typeface="Calibri"/>
              </a:rPr>
            </a:br>
            <a:r>
              <a:rPr lang="en-US" sz="2800" spc="-1" dirty="0" smtClean="0">
                <a:solidFill>
                  <a:schemeClr val="dk1"/>
                </a:solidFill>
                <a:latin typeface="Calibri"/>
              </a:rPr>
              <a:t>or important;  and the ‘host’ is just another alter.</a:t>
            </a: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en-US" sz="2800" b="0" strike="noStrike" spc="-1" dirty="0" smtClean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0" y="228600"/>
            <a:ext cx="9143640" cy="92333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/>
              </a:contourClr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chemeClr val="lt1">
                    <a:lumMod val="85000"/>
                  </a:schemeClr>
                </a:solidFill>
                <a:latin typeface="Calibri"/>
              </a:rPr>
              <a:t>How to treat systems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3080">
              <a:spcBef>
                <a:spcPts val="641"/>
              </a:spcBef>
              <a:buClr>
                <a:srgbClr val="000000"/>
              </a:buClr>
            </a:pPr>
            <a:r>
              <a:rPr lang="en-US" sz="3200" spc="-1" dirty="0" smtClean="0">
                <a:solidFill>
                  <a:schemeClr val="dk1"/>
                </a:solidFill>
              </a:rPr>
              <a:t>-&gt; Treat people how </a:t>
            </a:r>
            <a:r>
              <a:rPr lang="en-US" sz="3200" spc="-1" dirty="0">
                <a:solidFill>
                  <a:schemeClr val="dk1"/>
                </a:solidFill>
              </a:rPr>
              <a:t>they want to be treated 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326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of course the golden rule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-228600" y="4953000"/>
            <a:ext cx="9525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1417</Words>
  <Application>Microsoft Office PowerPoint</Application>
  <PresentationFormat>On-screen Show (4:3)</PresentationFormat>
  <Paragraphs>161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</dc:creator>
  <cp:lastModifiedBy>Li</cp:lastModifiedBy>
  <cp:revision>106</cp:revision>
  <dcterms:created xsi:type="dcterms:W3CDTF">2025-08-12T23:15:39Z</dcterms:created>
  <dcterms:modified xsi:type="dcterms:W3CDTF">2025-08-25T06:38:58Z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On-screen Show (4:3)</vt:lpwstr>
  </property>
  <property fmtid="{D5CDD505-2E9C-101B-9397-08002B2CF9AE}" pid="4" name="Slides">
    <vt:i4>11</vt:i4>
  </property>
</Properties>
</file>