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083B-3AFE-40AA-A1DF-C156A3C5DF25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703F1-F67D-44DA-81EC-72DF5CD8A3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3F1-F67D-44DA-81EC-72DF5CD8A33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3F1-F67D-44DA-81EC-72DF5CD8A33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2EA6-B3C8-4B1A-8421-3CDB46DA5B3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355E-8EDB-49B2-B2C7-06603263ED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(theoretically) create vita flash cartridges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6400800" cy="1752600"/>
          </a:xfrm>
        </p:spPr>
        <p:txBody>
          <a:bodyPr/>
          <a:lstStyle/>
          <a:p>
            <a:r>
              <a:rPr lang="en-US" dirty="0" smtClean="0"/>
              <a:t>(or bootleg games)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4911">
            <a:off x="492166" y="3509245"/>
            <a:ext cx="2528061" cy="296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586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Vita has a random too…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296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Vita sends random data, with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EXCHANGE_SHARED_RANDOM (0xA2)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Card responds with </a:t>
            </a:r>
            <a:r>
              <a:rPr lang="en-US" b="1" dirty="0" smtClean="0">
                <a:solidFill>
                  <a:schemeClr val="bg1"/>
                </a:solidFill>
              </a:rPr>
              <a:t>vita random encrypted w </a:t>
            </a:r>
            <a:r>
              <a:rPr lang="en-US" b="1" dirty="0" err="1" smtClean="0">
                <a:solidFill>
                  <a:schemeClr val="bg1"/>
                </a:solidFill>
              </a:rPr>
              <a:t>session_key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038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ensures both the cart knows the correct session key;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.. As the session key is derived from BIGMAC 0x348, (which the cart also has on it)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security of </a:t>
            </a:r>
            <a:r>
              <a:rPr lang="en-US" dirty="0" err="1" smtClean="0">
                <a:solidFill>
                  <a:schemeClr val="bg1"/>
                </a:solidFill>
              </a:rPr>
              <a:t>gamecarts</a:t>
            </a:r>
            <a:r>
              <a:rPr lang="en-US" dirty="0" smtClean="0">
                <a:solidFill>
                  <a:schemeClr val="bg1"/>
                </a:solidFill>
              </a:rPr>
              <a:t> depends on it this not being known.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the value sent back does not match the random the vita sent,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cart is deemed </a:t>
            </a:r>
            <a:r>
              <a:rPr lang="en-US" dirty="0" err="1" smtClean="0">
                <a:solidFill>
                  <a:schemeClr val="bg1"/>
                </a:solidFill>
              </a:rPr>
              <a:t>illegitmate</a:t>
            </a:r>
            <a:r>
              <a:rPr lang="en-US" dirty="0" smtClean="0">
                <a:solidFill>
                  <a:schemeClr val="bg1"/>
                </a:solidFill>
              </a:rPr>
              <a:t> and the game wont start.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255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This is a security feature: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40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Cart validates it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Vita sends </a:t>
            </a:r>
            <a:r>
              <a:rPr lang="en-US" sz="1600" b="1" dirty="0" smtClean="0">
                <a:solidFill>
                  <a:schemeClr val="bg1"/>
                </a:solidFill>
              </a:rPr>
              <a:t>EXCHANGE_SECONDARY_KEY_AND_VERIFY_SESSION (0xA3)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         Previous card random + previous vita random, encrypted with the session key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Cart decrypts and compares, gives either success or fail code.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255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This is a security feature: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ensures both the cart and the vita know the session key; previously the vita verified the cart, but this is to attempt to stop cart dumpers;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the value sent back does not match the random the vita sent, the cart sends a fail response, and the cart remains locked, if it does, the cart will unlock it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40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a custom cart would requires knowledge of </a:t>
            </a:r>
            <a:r>
              <a:rPr lang="en-US" dirty="0" err="1" smtClean="0">
                <a:solidFill>
                  <a:schemeClr val="bg1"/>
                </a:solidFill>
              </a:rPr>
              <a:t>bigmac</a:t>
            </a:r>
            <a:r>
              <a:rPr lang="en-US" dirty="0" smtClean="0">
                <a:solidFill>
                  <a:schemeClr val="bg1"/>
                </a:solidFill>
              </a:rPr>
              <a:t> 0x348;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Extracting 0x348 is nearly impossible;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Therefore creating a </a:t>
            </a:r>
            <a:r>
              <a:rPr lang="en-US" dirty="0" err="1" smtClean="0">
                <a:solidFill>
                  <a:schemeClr val="bg1"/>
                </a:solidFill>
              </a:rPr>
              <a:t>flashcart</a:t>
            </a:r>
            <a:r>
              <a:rPr lang="en-US" dirty="0" smtClean="0">
                <a:solidFill>
                  <a:schemeClr val="bg1"/>
                </a:solidFill>
              </a:rPr>
              <a:t> or cloning carts, is nearly impossible.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724400"/>
            <a:ext cx="2190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5181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VULNERABILITIES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447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96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76600"/>
            <a:ext cx="572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Things are not always as they seem ….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Remember when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219200"/>
            <a:ext cx="399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said .. </a:t>
            </a:r>
            <a:r>
              <a:rPr lang="en-US" i="1" dirty="0" smtClean="0">
                <a:solidFill>
                  <a:schemeClr val="bg1"/>
                </a:solidFill>
              </a:rPr>
              <a:t>“</a:t>
            </a:r>
            <a:r>
              <a:rPr lang="en-US" i="1" dirty="0" smtClean="0">
                <a:solidFill>
                  <a:schemeClr val="bg1"/>
                </a:solidFill>
              </a:rPr>
              <a:t>Card responds w random bytes</a:t>
            </a:r>
            <a:r>
              <a:rPr lang="en-US" i="1" dirty="0" smtClean="0">
                <a:solidFill>
                  <a:schemeClr val="bg1"/>
                </a:solidFill>
              </a:rPr>
              <a:t>“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981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What if it didn’t?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62200" y="4800600"/>
            <a:ext cx="3200400" cy="0"/>
          </a:xfrm>
          <a:prstGeom prst="line">
            <a:avLst/>
          </a:prstGeom>
          <a:ln w="317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749765" cy="1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14600" y="4343400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0xAAAAAAAAAAAAAAAAAA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12420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if 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1600200" cy="18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this case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0xAA .. encrypted w </a:t>
            </a:r>
            <a:r>
              <a:rPr lang="en-US" dirty="0" err="1" smtClean="0">
                <a:solidFill>
                  <a:schemeClr val="bg1"/>
                </a:solidFill>
              </a:rPr>
              <a:t>bigmac</a:t>
            </a:r>
            <a:r>
              <a:rPr lang="en-US" dirty="0" smtClean="0">
                <a:solidFill>
                  <a:schemeClr val="bg1"/>
                </a:solidFill>
              </a:rPr>
              <a:t> 0x348;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… Session key would be the same every time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3048000"/>
            <a:ext cx="4638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5105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Resulting value can then be calculated ahead-of-time on a hacked console …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.. and so we can break the authentication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SO FAST!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Unfortunately;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ony thought of this …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result of </a:t>
            </a:r>
            <a:r>
              <a:rPr lang="en-US" dirty="0" err="1" smtClean="0">
                <a:solidFill>
                  <a:schemeClr val="bg1"/>
                </a:solidFill>
              </a:rPr>
              <a:t>bigmac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keyring</a:t>
            </a:r>
            <a:r>
              <a:rPr lang="en-US" dirty="0" smtClean="0">
                <a:solidFill>
                  <a:schemeClr val="bg1"/>
                </a:solidFill>
              </a:rPr>
              <a:t> encrypt,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are always into other </a:t>
            </a:r>
            <a:r>
              <a:rPr lang="en-US" dirty="0" err="1" smtClean="0">
                <a:solidFill>
                  <a:schemeClr val="bg1"/>
                </a:solidFill>
              </a:rPr>
              <a:t>bigmac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keyrings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300" dirty="0" smtClean="0">
                <a:solidFill>
                  <a:schemeClr val="bg1"/>
                </a:solidFill>
              </a:rPr>
              <a:t>(0x24 in this case)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So would have to extract the result </a:t>
            </a:r>
            <a:r>
              <a:rPr lang="en-US" dirty="0" err="1" smtClean="0">
                <a:solidFill>
                  <a:schemeClr val="bg1"/>
                </a:solidFill>
              </a:rPr>
              <a:t>keyring</a:t>
            </a:r>
            <a:r>
              <a:rPr lang="en-US" dirty="0" smtClean="0">
                <a:solidFill>
                  <a:schemeClr val="bg1"/>
                </a:solidFill>
              </a:rPr>
              <a:t> somehow first ..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.. So we are back where we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5181600"/>
            <a:ext cx="73152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had .. left out some stuff;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Card sends random bytes, and a ‘</a:t>
            </a:r>
            <a:r>
              <a:rPr lang="en-US" dirty="0" err="1" smtClean="0">
                <a:solidFill>
                  <a:schemeClr val="bg1"/>
                </a:solidFill>
              </a:rPr>
              <a:t>keyid</a:t>
            </a:r>
            <a:r>
              <a:rPr lang="en-US" dirty="0" smtClean="0">
                <a:solidFill>
                  <a:schemeClr val="bg1"/>
                </a:solidFill>
              </a:rPr>
              <a:t>’ either, 0x1, 0x8001, 0x8002, or 0x8003;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Vita selects a ‘</a:t>
            </a:r>
            <a:r>
              <a:rPr lang="en-US" dirty="0" err="1" smtClean="0">
                <a:solidFill>
                  <a:schemeClr val="bg1"/>
                </a:solidFill>
              </a:rPr>
              <a:t>keyseed</a:t>
            </a:r>
            <a:r>
              <a:rPr lang="en-US" dirty="0" smtClean="0">
                <a:solidFill>
                  <a:schemeClr val="bg1"/>
                </a:solidFill>
              </a:rPr>
              <a:t>’ based on </a:t>
            </a:r>
            <a:r>
              <a:rPr lang="en-US" dirty="0" err="1" smtClean="0">
                <a:solidFill>
                  <a:schemeClr val="bg1"/>
                </a:solidFill>
              </a:rPr>
              <a:t>keyid</a:t>
            </a:r>
            <a:r>
              <a:rPr lang="en-US" dirty="0" smtClean="0">
                <a:solidFill>
                  <a:schemeClr val="bg1"/>
                </a:solidFill>
              </a:rPr>
              <a:t>; and the </a:t>
            </a:r>
            <a:r>
              <a:rPr lang="en-US" dirty="0" err="1" smtClean="0">
                <a:solidFill>
                  <a:schemeClr val="bg1"/>
                </a:solidFill>
              </a:rPr>
              <a:t>keyseed</a:t>
            </a:r>
            <a:r>
              <a:rPr lang="en-US" dirty="0" smtClean="0">
                <a:solidFill>
                  <a:schemeClr val="bg1"/>
                </a:solidFill>
              </a:rPr>
              <a:t> is encrypted with 0x345.</a:t>
            </a:r>
            <a:r>
              <a:rPr lang="en-US" sz="1400" dirty="0" smtClean="0">
                <a:solidFill>
                  <a:schemeClr val="bg1"/>
                </a:solidFill>
              </a:rPr>
              <a:t> (into key 0x21)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Encrypt result then used to encrypt the card random;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Finally, result of card random encrypt is encrypted with 0x348 </a:t>
            </a:r>
            <a:r>
              <a:rPr lang="en-US" sz="1400" dirty="0" smtClean="0">
                <a:solidFill>
                  <a:schemeClr val="bg1"/>
                </a:solidFill>
              </a:rPr>
              <a:t>(into 0x24)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0105" y="1143000"/>
            <a:ext cx="790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This is way more overly complicated, so I left it out.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(</a:t>
            </a:r>
            <a:r>
              <a:rPr lang="en-US" dirty="0" err="1" smtClean="0">
                <a:solidFill>
                  <a:schemeClr val="bg1"/>
                </a:solidFill>
              </a:rPr>
              <a:t>keyid</a:t>
            </a:r>
            <a:r>
              <a:rPr lang="en-US" dirty="0" smtClean="0">
                <a:solidFill>
                  <a:schemeClr val="bg1"/>
                </a:solidFill>
              </a:rPr>
              <a:t> == 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172200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BE SKIPPED !!!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key id revolution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23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With a combination of using </a:t>
            </a:r>
            <a:r>
              <a:rPr lang="en-US" sz="2400" b="1" dirty="0" err="1" smtClean="0">
                <a:solidFill>
                  <a:schemeClr val="bg1"/>
                </a:solidFill>
              </a:rPr>
              <a:t>keyid</a:t>
            </a:r>
            <a:r>
              <a:rPr lang="en-US" sz="2400" b="1" dirty="0" smtClean="0">
                <a:solidFill>
                  <a:schemeClr val="bg1"/>
                </a:solidFill>
              </a:rPr>
              <a:t> 0x8001, 0x8002, or 0x8003;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82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AND always using a constant card random.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… NOW the session key is NOT stored in a </a:t>
            </a:r>
            <a:r>
              <a:rPr lang="en-US" sz="2000" dirty="0" err="1" smtClean="0">
                <a:solidFill>
                  <a:schemeClr val="bg1"/>
                </a:solidFill>
              </a:rPr>
              <a:t>keyring</a:t>
            </a:r>
            <a:r>
              <a:rPr lang="en-US" sz="2000" dirty="0" smtClean="0">
                <a:solidFill>
                  <a:schemeClr val="bg1"/>
                </a:solidFill>
              </a:rPr>
              <a:t>; And can be extracted ..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2843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Foiled again 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191000"/>
            <a:ext cx="6397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GcAuthMgr</a:t>
            </a:r>
            <a:r>
              <a:rPr lang="en-US" sz="3200" dirty="0" smtClean="0">
                <a:solidFill>
                  <a:schemeClr val="bg1"/>
                </a:solidFill>
              </a:rPr>
              <a:t> checks if </a:t>
            </a:r>
            <a:r>
              <a:rPr lang="en-US" sz="3200" dirty="0" err="1" smtClean="0">
                <a:solidFill>
                  <a:schemeClr val="bg1"/>
                </a:solidFill>
              </a:rPr>
              <a:t>keyid</a:t>
            </a:r>
            <a:r>
              <a:rPr lang="en-US" sz="3200" dirty="0" smtClean="0">
                <a:solidFill>
                  <a:schemeClr val="bg1"/>
                </a:solidFill>
              </a:rPr>
              <a:t> &lt; 0x8001,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.. refuses to run if it is 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key id revolution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2843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Foiled again 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191000"/>
            <a:ext cx="6397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GcAuthMgr</a:t>
            </a:r>
            <a:r>
              <a:rPr lang="en-US" sz="3200" dirty="0" smtClean="0">
                <a:solidFill>
                  <a:schemeClr val="bg1"/>
                </a:solidFill>
              </a:rPr>
              <a:t> checks if </a:t>
            </a:r>
            <a:r>
              <a:rPr lang="en-US" sz="3200" dirty="0" err="1" smtClean="0">
                <a:solidFill>
                  <a:schemeClr val="bg1"/>
                </a:solidFill>
              </a:rPr>
              <a:t>keyid</a:t>
            </a:r>
            <a:r>
              <a:rPr lang="en-US" sz="3200" dirty="0" smtClean="0">
                <a:solidFill>
                  <a:schemeClr val="bg1"/>
                </a:solidFill>
              </a:rPr>
              <a:t> &lt; 0x8001,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.. refuses to run if it is 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95800"/>
            <a:ext cx="739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… … it checks less than 0x8001 ..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              not LESS THAN OR EQUAL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19800"/>
            <a:ext cx="6706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Using exactly </a:t>
            </a:r>
            <a:r>
              <a:rPr lang="en-US" sz="2800" dirty="0" err="1" smtClean="0">
                <a:solidFill>
                  <a:schemeClr val="bg1"/>
                </a:solidFill>
              </a:rPr>
              <a:t>keyid</a:t>
            </a:r>
            <a:r>
              <a:rPr lang="en-US" sz="2800" dirty="0" smtClean="0">
                <a:solidFill>
                  <a:schemeClr val="bg1"/>
                </a:solidFill>
              </a:rPr>
              <a:t> 0x8001.. is still allowed 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13093E-6 L -1.38889E-6 -0.23316 " pathEditMode="relative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207 " pathEditMode="relative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Vita Game carts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a standard </a:t>
            </a:r>
            <a:r>
              <a:rPr lang="en-US" dirty="0" err="1" smtClean="0">
                <a:solidFill>
                  <a:schemeClr val="bg1"/>
                </a:solidFill>
              </a:rPr>
              <a:t>eMMC</a:t>
            </a:r>
            <a:r>
              <a:rPr lang="en-US" dirty="0" smtClean="0">
                <a:solidFill>
                  <a:schemeClr val="bg1"/>
                </a:solidFill>
              </a:rPr>
              <a:t> / SD card;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With a custom firmware 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a different shape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Authentication over CMD56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Developed by SanDisk &lt;3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200400" cy="32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9" name="AutoShape 11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s://media.discordapp.net/attachments/766857512560361513/1334456247507750973/83745c5f87fe299e.png?ex=6a306f7a&amp;is=6a2f1dfa&amp;hm=a1d0ad3a4dc6f9d48d035c7d3851c09ea9dc05db3a21de9531bf9eaf41750d33&amp;=&amp;format=webp&amp;quality=lossless&amp;width=1304&amp;height=978"/>
          <p:cNvSpPr>
            <a:spLocks noChangeAspect="1" noChangeArrowheads="1"/>
          </p:cNvSpPr>
          <p:nvPr/>
        </p:nvSpPr>
        <p:spPr bwMode="auto">
          <a:xfrm>
            <a:off x="155575" y="-4275138"/>
            <a:ext cx="11887200" cy="891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ttps://media.discordapp.net/attachments/766857512560361513/1334456247507750973/83745c5f87fe299e.png?ex=6a306f7a&amp;is=6a2f1dfa&amp;hm=a1d0ad3a4dc6f9d48d035c7d3851c09ea9dc05db3a21de9531bf9eaf41750d33&amp;=&amp;format=webp&amp;quality=lossless&amp;width=1304&amp;height=978"/>
          <p:cNvSpPr>
            <a:spLocks noChangeAspect="1" noChangeArrowheads="1"/>
          </p:cNvSpPr>
          <p:nvPr/>
        </p:nvSpPr>
        <p:spPr bwMode="auto">
          <a:xfrm>
            <a:off x="155575" y="-4275138"/>
            <a:ext cx="11887200" cy="891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309399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 This is pointless btw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Davee</a:t>
            </a:r>
            <a:r>
              <a:rPr lang="en-US" dirty="0" smtClean="0">
                <a:solidFill>
                  <a:schemeClr val="bg1"/>
                </a:solidFill>
              </a:rPr>
              <a:t> found a exploit in </a:t>
            </a:r>
            <a:r>
              <a:rPr lang="en-US" dirty="0" err="1" smtClean="0">
                <a:solidFill>
                  <a:schemeClr val="bg1"/>
                </a:solidFill>
              </a:rPr>
              <a:t>bigmac</a:t>
            </a:r>
            <a:r>
              <a:rPr lang="en-US" dirty="0" smtClean="0">
                <a:solidFill>
                  <a:schemeClr val="bg1"/>
                </a:solidFill>
              </a:rPr>
              <a:t> called the ‘</a:t>
            </a:r>
            <a:r>
              <a:rPr lang="en-US" dirty="0" err="1" smtClean="0">
                <a:solidFill>
                  <a:schemeClr val="bg1"/>
                </a:solidFill>
              </a:rPr>
              <a:t>racoon</a:t>
            </a:r>
            <a:r>
              <a:rPr lang="en-US" dirty="0" smtClean="0">
                <a:solidFill>
                  <a:schemeClr val="bg1"/>
                </a:solidFill>
              </a:rPr>
              <a:t> exploit’ awhile ago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allows you to extract result from </a:t>
            </a:r>
            <a:r>
              <a:rPr lang="en-US" dirty="0" err="1" smtClean="0">
                <a:solidFill>
                  <a:schemeClr val="bg1"/>
                </a:solidFill>
              </a:rPr>
              <a:t>bigmac</a:t>
            </a:r>
            <a:r>
              <a:rPr lang="en-US" dirty="0" smtClean="0">
                <a:solidFill>
                  <a:schemeClr val="bg1"/>
                </a:solidFill>
              </a:rPr>
              <a:t> key encrypt …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So, you can actually use </a:t>
            </a:r>
            <a:r>
              <a:rPr lang="en-US" dirty="0" err="1" smtClean="0">
                <a:solidFill>
                  <a:schemeClr val="bg1"/>
                </a:solidFill>
              </a:rPr>
              <a:t>keyid</a:t>
            </a:r>
            <a:r>
              <a:rPr lang="en-US" dirty="0" smtClean="0">
                <a:solidFill>
                  <a:schemeClr val="bg1"/>
                </a:solidFill>
              </a:rPr>
              <a:t> 0x1 anyway;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 This is extra pointless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 the time since looking into this, all </a:t>
            </a:r>
            <a:r>
              <a:rPr lang="en-US" sz="2800" dirty="0" err="1" smtClean="0">
                <a:solidFill>
                  <a:schemeClr val="bg1"/>
                </a:solidFill>
              </a:rPr>
              <a:t>bigmac</a:t>
            </a:r>
            <a:r>
              <a:rPr lang="en-US" sz="2800" dirty="0" smtClean="0">
                <a:solidFill>
                  <a:schemeClr val="bg1"/>
                </a:solidFill>
              </a:rPr>
              <a:t> keys have been extracted via some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hardware attacks;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352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0x345:  </a:t>
            </a:r>
            <a:r>
              <a:rPr lang="en-US" sz="1100" dirty="0" smtClean="0">
                <a:solidFill>
                  <a:schemeClr val="bg1"/>
                </a:solidFill>
              </a:rPr>
              <a:t>74C39CA4EF4F122915C71EDA46C88B55BBAD1F4033D755CEA0563CC341F92E66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0x348 : </a:t>
            </a:r>
            <a:r>
              <a:rPr lang="en-US" sz="1100" dirty="0" smtClean="0">
                <a:solidFill>
                  <a:schemeClr val="bg1"/>
                </a:solidFill>
              </a:rPr>
              <a:t>C026281413FA462CCDEED4BD6D08C37CA6C9322ABD4C40ADE72A0F544F4013AD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495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.. Implement the whole thing including the random session key ..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876800"/>
            <a:ext cx="693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Infact</a:t>
            </a:r>
            <a:r>
              <a:rPr lang="en-US" dirty="0" smtClean="0">
                <a:solidFill>
                  <a:schemeClr val="bg1"/>
                </a:solidFill>
              </a:rPr>
              <a:t>, I kind of already did, I implemented the entire auth, and it works,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we are now.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Gamecart</a:t>
            </a:r>
            <a:r>
              <a:rPr lang="en-US" dirty="0" smtClean="0">
                <a:solidFill>
                  <a:schemeClr val="bg1"/>
                </a:solidFill>
              </a:rPr>
              <a:t> auth </a:t>
            </a:r>
            <a:r>
              <a:rPr lang="en-US" dirty="0" err="1" smtClean="0">
                <a:solidFill>
                  <a:schemeClr val="bg1"/>
                </a:solidFill>
              </a:rPr>
              <a:t>completley</a:t>
            </a:r>
            <a:r>
              <a:rPr lang="en-US" dirty="0" smtClean="0">
                <a:solidFill>
                  <a:schemeClr val="bg1"/>
                </a:solidFill>
              </a:rPr>
              <a:t> cracked;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Gamecarts</a:t>
            </a:r>
            <a:r>
              <a:rPr lang="en-US" dirty="0" smtClean="0">
                <a:solidFill>
                  <a:schemeClr val="bg1"/>
                </a:solidFill>
              </a:rPr>
              <a:t> can be </a:t>
            </a:r>
            <a:r>
              <a:rPr lang="en-US" dirty="0" err="1" smtClean="0">
                <a:solidFill>
                  <a:schemeClr val="bg1"/>
                </a:solidFill>
              </a:rPr>
              <a:t>theretically</a:t>
            </a:r>
            <a:r>
              <a:rPr lang="en-US" dirty="0" smtClean="0">
                <a:solidFill>
                  <a:schemeClr val="bg1"/>
                </a:solidFill>
              </a:rPr>
              <a:t> cloned now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Whats</a:t>
            </a:r>
            <a:r>
              <a:rPr lang="en-US" dirty="0" smtClean="0">
                <a:solidFill>
                  <a:schemeClr val="bg1"/>
                </a:solidFill>
              </a:rPr>
              <a:t> next?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505200"/>
            <a:ext cx="635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still need to make a device to actually do the communications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2578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SD with custom firmware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.. reprogrammed to respond to cmd56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419600"/>
            <a:ext cx="2459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SD Proxy / MITM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.. forward everything except cmd56.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419600"/>
            <a:ext cx="21691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Rewrite original carts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Seems unlikely, but would work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886200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Some possibilities include 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05400"/>
            <a:ext cx="2959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No standard way to flash </a:t>
            </a:r>
            <a:r>
              <a:rPr lang="en-US" dirty="0" err="1" smtClean="0">
                <a:solidFill>
                  <a:schemeClr val="bg1"/>
                </a:solidFill>
              </a:rPr>
              <a:t>fw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U</a:t>
            </a:r>
            <a:r>
              <a:rPr lang="en-US" dirty="0" smtClean="0">
                <a:solidFill>
                  <a:schemeClr val="bg1"/>
                </a:solidFill>
              </a:rPr>
              <a:t>sually relies on backdoors.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Only works on one chipset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105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Requires custom hardware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Bus is pretty fast (&gt;50mhz)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Probably needs FPGA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510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No one knows how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probably impossible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unclear if can rewrite keys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200400" y="4343400"/>
            <a:ext cx="0" cy="2667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4267200"/>
            <a:ext cx="0" cy="297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CMD56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829800" cy="198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MMC defines standard ‘commands’ w numerical IDs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; CMD24 is read block, CMD17 is write block..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CMD56 is “General Command” or “GEN_CMD”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5943600"/>
            <a:ext cx="515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SD Specifications: Part 1 Physical Layer Specification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57600"/>
            <a:ext cx="5791200" cy="214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TL;DR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Its whatever the manufacturer wants it to be…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we want to  make our own carts …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Then we must understand how its being used..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 must play along 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CMD56: An overview.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 console sends a request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        … then the card sends a response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2749765" cy="1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3581400" y="3886200"/>
            <a:ext cx="3200400" cy="0"/>
          </a:xfrm>
          <a:prstGeom prst="line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95600"/>
            <a:ext cx="13556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10000" y="3505200"/>
            <a:ext cx="90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81000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response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181600"/>
            <a:ext cx="661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And a whole lot of </a:t>
            </a:r>
            <a:r>
              <a:rPr lang="en-US" sz="3600" i="1" dirty="0" smtClean="0">
                <a:solidFill>
                  <a:schemeClr val="bg1"/>
                </a:solidFill>
              </a:rPr>
              <a:t>cryptography</a:t>
            </a:r>
            <a:r>
              <a:rPr lang="en-US" sz="3600" dirty="0" smtClean="0">
                <a:solidFill>
                  <a:schemeClr val="bg1"/>
                </a:solidFill>
              </a:rPr>
              <a:t> 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the beginning….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16001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Vita sends </a:t>
            </a:r>
            <a:r>
              <a:rPr lang="en-US" sz="1600" dirty="0" smtClean="0">
                <a:solidFill>
                  <a:schemeClr val="bg1"/>
                </a:solidFill>
              </a:rPr>
              <a:t>START (0xC4) </a:t>
            </a:r>
            <a:r>
              <a:rPr lang="en-US" dirty="0" smtClean="0">
                <a:solidFill>
                  <a:schemeClr val="bg1"/>
                </a:solidFill>
              </a:rPr>
              <a:t>request …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Cart responds with 00000000000000000000000000010104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53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That’s it … (really)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… moving 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Card Locking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Vita sends </a:t>
            </a:r>
            <a:r>
              <a:rPr lang="en-US" sz="2000" dirty="0" smtClean="0">
                <a:solidFill>
                  <a:schemeClr val="bg1"/>
                </a:solidFill>
              </a:rPr>
              <a:t>GET_STATUS (0xC2)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Card responds with </a:t>
            </a:r>
            <a:r>
              <a:rPr lang="en-US" sz="1600" dirty="0" smtClean="0">
                <a:solidFill>
                  <a:schemeClr val="bg1"/>
                </a:solidFill>
              </a:rPr>
              <a:t>STATUS_LOCKED</a:t>
            </a:r>
            <a:r>
              <a:rPr lang="en-US" dirty="0" smtClean="0">
                <a:solidFill>
                  <a:schemeClr val="bg1"/>
                </a:solidFill>
              </a:rPr>
              <a:t>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255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This is a security feature: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733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Contents of the cart cannot be read, until the authentication is done,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This request is to query the status of the card, if it can be read.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As the cart was just inserted, it will always report that it is locked.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Give me a session 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Vita sends </a:t>
            </a:r>
            <a:r>
              <a:rPr lang="en-US" sz="1600" dirty="0" smtClean="0">
                <a:solidFill>
                  <a:schemeClr val="bg1"/>
                </a:solidFill>
              </a:rPr>
              <a:t>GENERATE_SESSION_KEY (0xA1) </a:t>
            </a:r>
            <a:r>
              <a:rPr lang="en-US" dirty="0" smtClean="0">
                <a:solidFill>
                  <a:schemeClr val="bg1"/>
                </a:solidFill>
              </a:rPr>
              <a:t>request.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Card responds w random bytes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Both card &amp; vita then encrypt with BIGMAC 0x348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Encrypt result is the session key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13556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648200"/>
            <a:ext cx="1524000" cy="8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2362200" y="5562600"/>
            <a:ext cx="3200400" cy="0"/>
          </a:xfrm>
          <a:prstGeom prst="line">
            <a:avLst/>
          </a:prstGeom>
          <a:ln w="317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876800"/>
            <a:ext cx="2749765" cy="1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763000" y="640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tangent: BIGMAC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BIGMAC keys are crypto keys sealed in hardware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used, but not read from software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accessible to security co-processor (F00D)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657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I say ‘</a:t>
            </a:r>
            <a:r>
              <a:rPr lang="en-US" sz="3600" dirty="0" err="1" smtClean="0">
                <a:solidFill>
                  <a:schemeClr val="bg1"/>
                </a:solidFill>
              </a:rPr>
              <a:t>bigmac</a:t>
            </a:r>
            <a:r>
              <a:rPr lang="en-US" sz="3600" dirty="0" smtClean="0">
                <a:solidFill>
                  <a:schemeClr val="bg1"/>
                </a:solidFill>
              </a:rPr>
              <a:t> 0x348’ I mean;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348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key in the </a:t>
            </a:r>
            <a:r>
              <a:rPr lang="en-US" sz="3600" dirty="0" err="1" smtClean="0">
                <a:solidFill>
                  <a:schemeClr val="bg1"/>
                </a:solidFill>
              </a:rPr>
              <a:t>bigmac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keyring</a:t>
            </a:r>
            <a:r>
              <a:rPr lang="en-US" sz="3600" dirty="0" smtClean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953000"/>
            <a:ext cx="431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We do not know what this key actually is …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0" y="640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1010</Words>
  <Application>Microsoft Office PowerPoint</Application>
  <PresentationFormat>On-screen Show (4:3)</PresentationFormat>
  <Paragraphs>155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How to (theoretically) create vita flash cartridges</vt:lpstr>
      <vt:lpstr>How Vita Game carts work</vt:lpstr>
      <vt:lpstr>CMD56</vt:lpstr>
      <vt:lpstr>TL;DR</vt:lpstr>
      <vt:lpstr>CMD56: An overview.</vt:lpstr>
      <vt:lpstr>In the beginning….</vt:lpstr>
      <vt:lpstr>Card Locking …</vt:lpstr>
      <vt:lpstr>Give me a session key</vt:lpstr>
      <vt:lpstr>A tangent: BIGMAC</vt:lpstr>
      <vt:lpstr>Vita has a random too…</vt:lpstr>
      <vt:lpstr>Cart validates it too</vt:lpstr>
      <vt:lpstr>Conclusion</vt:lpstr>
      <vt:lpstr>VULNERABILITIES</vt:lpstr>
      <vt:lpstr>Remember when …</vt:lpstr>
      <vt:lpstr>In this case …</vt:lpstr>
      <vt:lpstr>NOT SO FAST!</vt:lpstr>
      <vt:lpstr>I had .. left out some stuff;</vt:lpstr>
      <vt:lpstr>The key id revolution …</vt:lpstr>
      <vt:lpstr>The key id revolution …</vt:lpstr>
      <vt:lpstr>… This is pointless btw …</vt:lpstr>
      <vt:lpstr>… This is extra pointless …</vt:lpstr>
      <vt:lpstr>Where we are now.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(theoretically) create vita flash cartridges</dc:title>
  <dc:creator>Li</dc:creator>
  <cp:lastModifiedBy>Li</cp:lastModifiedBy>
  <cp:revision>19</cp:revision>
  <dcterms:created xsi:type="dcterms:W3CDTF">2026-06-15T05:17:45Z</dcterms:created>
  <dcterms:modified xsi:type="dcterms:W3CDTF">2026-06-15T08:19:25Z</dcterms:modified>
</cp:coreProperties>
</file>